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Public Sans" charset="1" panose="00000000000000000000"/>
      <p:regular r:id="rId49"/>
    </p:embeddedFont>
    <p:embeddedFont>
      <p:font typeface="Nunito" charset="1" panose="00000000000000000000"/>
      <p:regular r:id="rId50"/>
    </p:embeddedFont>
    <p:embeddedFont>
      <p:font typeface="Nunito Medium" charset="1" panose="00000000000000000000"/>
      <p:regular r:id="rId51"/>
    </p:embeddedFont>
    <p:embeddedFont>
      <p:font typeface="Nunito Bold" charset="1" panose="00000000000000000000"/>
      <p:regular r:id="rId52"/>
    </p:embeddedFont>
    <p:embeddedFont>
      <p:font typeface="Public Sans Bold" charset="1" panose="00000000000000000000"/>
      <p:regular r:id="rId53"/>
    </p:embeddedFont>
    <p:embeddedFont>
      <p:font typeface="Canva Sans Bold" charset="1" panose="020B0803030501040103"/>
      <p:regular r:id="rId54"/>
    </p:embeddedFont>
    <p:embeddedFont>
      <p:font typeface="Canva Sans" charset="1" panose="020B0503030501040103"/>
      <p:regular r:id="rId55"/>
    </p:embeddedFont>
    <p:embeddedFont>
      <p:font typeface="Arimo" charset="1" panose="020B0604020202020204"/>
      <p:regular r:id="rId56"/>
    </p:embeddedFont>
    <p:embeddedFont>
      <p:font typeface="Cooper BT Light" charset="1" panose="0208050304030B020404"/>
      <p:regular r:id="rId57"/>
    </p:embeddedFont>
    <p:embeddedFont>
      <p:font typeface="Public Sans Medium" charset="1" panose="000000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VAGkMgxXqzc.mp4" Type="http://schemas.openxmlformats.org/officeDocument/2006/relationships/video"/><Relationship Id="rId4" Target="../media/VAGkMgxXqzc.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6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6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6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7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0" y="4572549"/>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16111" y="2381135"/>
            <a:ext cx="4961829" cy="5467580"/>
          </a:xfrm>
          <a:custGeom>
            <a:avLst/>
            <a:gdLst/>
            <a:ahLst/>
            <a:cxnLst/>
            <a:rect r="r" b="b" t="t" l="l"/>
            <a:pathLst>
              <a:path h="5467580" w="4961829">
                <a:moveTo>
                  <a:pt x="0" y="0"/>
                </a:moveTo>
                <a:lnTo>
                  <a:pt x="4961829" y="0"/>
                </a:lnTo>
                <a:lnTo>
                  <a:pt x="4961829" y="5467580"/>
                </a:lnTo>
                <a:lnTo>
                  <a:pt x="0" y="54675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41745" y="5524500"/>
            <a:ext cx="20719684" cy="5692021"/>
          </a:xfrm>
          <a:custGeom>
            <a:avLst/>
            <a:gdLst/>
            <a:ahLst/>
            <a:cxnLst/>
            <a:rect r="r" b="b" t="t" l="l"/>
            <a:pathLst>
              <a:path h="5692021" w="20719684">
                <a:moveTo>
                  <a:pt x="0" y="0"/>
                </a:moveTo>
                <a:lnTo>
                  <a:pt x="20719685" y="0"/>
                </a:lnTo>
                <a:lnTo>
                  <a:pt x="20719685" y="5692021"/>
                </a:lnTo>
                <a:lnTo>
                  <a:pt x="0" y="5692021"/>
                </a:lnTo>
                <a:lnTo>
                  <a:pt x="0" y="0"/>
                </a:lnTo>
                <a:close/>
              </a:path>
            </a:pathLst>
          </a:custGeom>
          <a:blipFill>
            <a:blip r:embed="rId6"/>
            <a:stretch>
              <a:fillRect l="0" t="-144363" r="-9035" b="-20568"/>
            </a:stretch>
          </a:blipFill>
        </p:spPr>
      </p:sp>
      <p:sp>
        <p:nvSpPr>
          <p:cNvPr name="Freeform 5" id="5"/>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2705964" y="3610361"/>
            <a:ext cx="2996033" cy="2347800"/>
          </a:xfrm>
          <a:custGeom>
            <a:avLst/>
            <a:gdLst/>
            <a:ahLst/>
            <a:cxnLst/>
            <a:rect r="r" b="b" t="t" l="l"/>
            <a:pathLst>
              <a:path h="2347800" w="2996033">
                <a:moveTo>
                  <a:pt x="0" y="0"/>
                </a:moveTo>
                <a:lnTo>
                  <a:pt x="2996033" y="0"/>
                </a:lnTo>
                <a:lnTo>
                  <a:pt x="2996033" y="2347800"/>
                </a:lnTo>
                <a:lnTo>
                  <a:pt x="0" y="2347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281877" y="1238250"/>
            <a:ext cx="11724246" cy="3324449"/>
          </a:xfrm>
          <a:prstGeom prst="rect">
            <a:avLst/>
          </a:prstGeom>
        </p:spPr>
        <p:txBody>
          <a:bodyPr anchor="t" rtlCol="false" tIns="0" lIns="0" bIns="0" rIns="0">
            <a:spAutoFit/>
          </a:bodyPr>
          <a:lstStyle/>
          <a:p>
            <a:pPr algn="ctr">
              <a:lnSpc>
                <a:spcPts val="8591"/>
              </a:lnSpc>
            </a:pPr>
            <a:r>
              <a:rPr lang="en-US" sz="8949" spc="-733">
                <a:solidFill>
                  <a:srgbClr val="3A855D"/>
                </a:solidFill>
                <a:latin typeface="Public Sans"/>
                <a:ea typeface="Public Sans"/>
                <a:cs typeface="Public Sans"/>
                <a:sym typeface="Public Sans"/>
              </a:rPr>
              <a:t>Product Recommendation   System For Credit Card Holders</a:t>
            </a:r>
          </a:p>
        </p:txBody>
      </p:sp>
      <p:sp>
        <p:nvSpPr>
          <p:cNvPr name="TextBox 8" id="8"/>
          <p:cNvSpPr txBox="true"/>
          <p:nvPr/>
        </p:nvSpPr>
        <p:spPr>
          <a:xfrm rot="0">
            <a:off x="7138360" y="5257800"/>
            <a:ext cx="7769800" cy="2289715"/>
          </a:xfrm>
          <a:prstGeom prst="rect">
            <a:avLst/>
          </a:prstGeom>
        </p:spPr>
        <p:txBody>
          <a:bodyPr anchor="t" rtlCol="false" tIns="0" lIns="0" bIns="0" rIns="0">
            <a:spAutoFit/>
          </a:bodyPr>
          <a:lstStyle/>
          <a:p>
            <a:pPr algn="l" marL="557597" indent="-278799" lvl="1">
              <a:lnSpc>
                <a:spcPts val="1988"/>
              </a:lnSpc>
              <a:buFont typeface="Arial"/>
              <a:buChar char="•"/>
            </a:pPr>
            <a:r>
              <a:rPr lang="en-US" sz="2582" spc="-211">
                <a:solidFill>
                  <a:srgbClr val="3A855D"/>
                </a:solidFill>
                <a:latin typeface="Nunito"/>
                <a:ea typeface="Nunito"/>
                <a:cs typeface="Nunito"/>
                <a:sym typeface="Nunito"/>
              </a:rPr>
              <a:t>Prashant Srivastava   A068</a:t>
            </a:r>
          </a:p>
          <a:p>
            <a:pPr algn="l">
              <a:lnSpc>
                <a:spcPts val="1988"/>
              </a:lnSpc>
            </a:pPr>
          </a:p>
          <a:p>
            <a:pPr algn="l" marL="557597" indent="-278799" lvl="1">
              <a:lnSpc>
                <a:spcPts val="1988"/>
              </a:lnSpc>
              <a:buFont typeface="Arial"/>
              <a:buChar char="•"/>
            </a:pPr>
            <a:r>
              <a:rPr lang="en-US" sz="2582" spc="-211">
                <a:solidFill>
                  <a:srgbClr val="3A855D"/>
                </a:solidFill>
                <a:latin typeface="Nunito"/>
                <a:ea typeface="Nunito"/>
                <a:cs typeface="Nunito"/>
                <a:sym typeface="Nunito"/>
              </a:rPr>
              <a:t>Harsh Tantak   A069</a:t>
            </a:r>
          </a:p>
          <a:p>
            <a:pPr algn="l">
              <a:lnSpc>
                <a:spcPts val="1988"/>
              </a:lnSpc>
            </a:pPr>
          </a:p>
          <a:p>
            <a:pPr algn="l" marL="557597" indent="-278799" lvl="1">
              <a:lnSpc>
                <a:spcPts val="1988"/>
              </a:lnSpc>
              <a:buFont typeface="Arial"/>
              <a:buChar char="•"/>
            </a:pPr>
            <a:r>
              <a:rPr lang="en-US" sz="2582" spc="-211">
                <a:solidFill>
                  <a:srgbClr val="3A855D"/>
                </a:solidFill>
                <a:latin typeface="Nunito"/>
                <a:ea typeface="Nunito"/>
                <a:cs typeface="Nunito"/>
                <a:sym typeface="Nunito"/>
              </a:rPr>
              <a:t>Sandesh Tayde   A070   </a:t>
            </a:r>
          </a:p>
          <a:p>
            <a:pPr algn="l">
              <a:lnSpc>
                <a:spcPts val="1988"/>
              </a:lnSpc>
            </a:pPr>
          </a:p>
          <a:p>
            <a:pPr algn="l" marL="557597" indent="-278799" lvl="1">
              <a:lnSpc>
                <a:spcPts val="1988"/>
              </a:lnSpc>
              <a:buFont typeface="Arial"/>
              <a:buChar char="•"/>
            </a:pPr>
            <a:r>
              <a:rPr lang="en-US" sz="2582" spc="-211" strike="noStrike" u="none">
                <a:solidFill>
                  <a:srgbClr val="3A855D"/>
                </a:solidFill>
                <a:latin typeface="Nunito"/>
                <a:ea typeface="Nunito"/>
                <a:cs typeface="Nunito"/>
                <a:sym typeface="Nunito"/>
              </a:rPr>
              <a:t>Ashwajit Ubale   A071</a:t>
            </a:r>
          </a:p>
          <a:p>
            <a:pPr algn="l">
              <a:lnSpc>
                <a:spcPts val="1988"/>
              </a:lnSpc>
            </a:pPr>
          </a:p>
          <a:p>
            <a:pPr algn="l" marL="557597" indent="-278799" lvl="1">
              <a:lnSpc>
                <a:spcPts val="1988"/>
              </a:lnSpc>
              <a:buFont typeface="Arial"/>
              <a:buChar char="•"/>
            </a:pPr>
            <a:r>
              <a:rPr lang="en-US" sz="2582" spc="-211" strike="noStrike" u="none">
                <a:solidFill>
                  <a:srgbClr val="3A855D"/>
                </a:solidFill>
                <a:latin typeface="Nunito"/>
                <a:ea typeface="Nunito"/>
                <a:cs typeface="Nunito"/>
                <a:sym typeface="Nunito"/>
              </a:rPr>
              <a:t>Dev Vatnani   A072</a:t>
            </a:r>
          </a:p>
        </p:txBody>
      </p:sp>
      <p:sp>
        <p:nvSpPr>
          <p:cNvPr name="TextBox 9" id="9"/>
          <p:cNvSpPr txBox="true"/>
          <p:nvPr/>
        </p:nvSpPr>
        <p:spPr>
          <a:xfrm rot="0">
            <a:off x="11023260" y="410782"/>
            <a:ext cx="7264740" cy="495362"/>
          </a:xfrm>
          <a:prstGeom prst="rect">
            <a:avLst/>
          </a:prstGeom>
        </p:spPr>
        <p:txBody>
          <a:bodyPr anchor="t" rtlCol="false" tIns="0" lIns="0" bIns="0" rIns="0">
            <a:spAutoFit/>
          </a:bodyPr>
          <a:lstStyle/>
          <a:p>
            <a:pPr algn="ctr">
              <a:lnSpc>
                <a:spcPts val="4196"/>
              </a:lnSpc>
              <a:spcBef>
                <a:spcPct val="0"/>
              </a:spcBef>
            </a:pPr>
            <a:r>
              <a:rPr lang="en-US" sz="2997" spc="-245">
                <a:solidFill>
                  <a:srgbClr val="3A855D"/>
                </a:solidFill>
                <a:latin typeface="Nunito"/>
                <a:ea typeface="Nunito"/>
                <a:cs typeface="Nunito"/>
                <a:sym typeface="Nunito"/>
              </a:rPr>
              <a:t>Project Guide :  Dr.  Kavita Jain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261239" y="1170261"/>
            <a:ext cx="6998061" cy="2561528"/>
            <a:chOff x="0" y="0"/>
            <a:chExt cx="2342659" cy="857492"/>
          </a:xfrm>
        </p:grpSpPr>
        <p:sp>
          <p:nvSpPr>
            <p:cNvPr name="Freeform 3" id="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name="TextBox 4" id="4"/>
            <p:cNvSpPr txBox="true"/>
            <p:nvPr/>
          </p:nvSpPr>
          <p:spPr>
            <a:xfrm>
              <a:off x="0" y="85725"/>
              <a:ext cx="2342659" cy="771767"/>
            </a:xfrm>
            <a:prstGeom prst="rect">
              <a:avLst/>
            </a:prstGeom>
          </p:spPr>
          <p:txBody>
            <a:bodyPr anchor="ctr" rtlCol="false" tIns="50800" lIns="50800" bIns="50800" rIns="50800"/>
            <a:lstStyle/>
            <a:p>
              <a:pPr algn="ctr">
                <a:lnSpc>
                  <a:spcPts val="1925"/>
                </a:lnSpc>
              </a:pPr>
              <a:r>
                <a:rPr lang="en-US" b="true" sz="2500" spc="-205">
                  <a:solidFill>
                    <a:srgbClr val="F1F0EC"/>
                  </a:solidFill>
                  <a:latin typeface="Public Sans Bold"/>
                  <a:ea typeface="Public Sans Bold"/>
                  <a:cs typeface="Public Sans Bold"/>
                  <a:sym typeface="Public Sans Bold"/>
                </a:rPr>
                <a:t>FRAUD DETECTION</a:t>
              </a:r>
            </a:p>
          </p:txBody>
        </p:sp>
      </p:grpSp>
      <p:sp>
        <p:nvSpPr>
          <p:cNvPr name="TextBox 5" id="5"/>
          <p:cNvSpPr txBox="true"/>
          <p:nvPr/>
        </p:nvSpPr>
        <p:spPr>
          <a:xfrm rot="0">
            <a:off x="10767897" y="1966203"/>
            <a:ext cx="1578952" cy="1169670"/>
          </a:xfrm>
          <a:prstGeom prst="rect">
            <a:avLst/>
          </a:prstGeom>
        </p:spPr>
        <p:txBody>
          <a:bodyPr anchor="t" rtlCol="false" tIns="0" lIns="0" bIns="0" rIns="0">
            <a:spAutoFit/>
          </a:bodyPr>
          <a:lstStyle/>
          <a:p>
            <a:pPr algn="l">
              <a:lnSpc>
                <a:spcPts val="8640"/>
              </a:lnSpc>
            </a:pPr>
            <a:r>
              <a:rPr lang="en-US" sz="9000" spc="-738">
                <a:solidFill>
                  <a:srgbClr val="F1F0EC"/>
                </a:solidFill>
                <a:latin typeface="Public Sans"/>
                <a:ea typeface="Public Sans"/>
                <a:cs typeface="Public Sans"/>
                <a:sym typeface="Public Sans"/>
              </a:rPr>
              <a:t>01.</a:t>
            </a:r>
          </a:p>
        </p:txBody>
      </p:sp>
      <p:grpSp>
        <p:nvGrpSpPr>
          <p:cNvPr name="Group 6" id="6"/>
          <p:cNvGrpSpPr/>
          <p:nvPr/>
        </p:nvGrpSpPr>
        <p:grpSpPr>
          <a:xfrm rot="0">
            <a:off x="10261239" y="3862348"/>
            <a:ext cx="6998061" cy="2561528"/>
            <a:chOff x="0" y="0"/>
            <a:chExt cx="2342659" cy="857492"/>
          </a:xfrm>
        </p:grpSpPr>
        <p:sp>
          <p:nvSpPr>
            <p:cNvPr name="Freeform 7" id="7"/>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name="TextBox 8" id="8"/>
            <p:cNvSpPr txBox="true"/>
            <p:nvPr/>
          </p:nvSpPr>
          <p:spPr>
            <a:xfrm>
              <a:off x="0" y="85725"/>
              <a:ext cx="2342659" cy="771767"/>
            </a:xfrm>
            <a:prstGeom prst="rect">
              <a:avLst/>
            </a:prstGeom>
          </p:spPr>
          <p:txBody>
            <a:bodyPr anchor="ctr" rtlCol="false" tIns="50800" lIns="50800" bIns="50800" rIns="50800"/>
            <a:lstStyle/>
            <a:p>
              <a:pPr algn="l">
                <a:lnSpc>
                  <a:spcPts val="1925"/>
                </a:lnSpc>
              </a:pPr>
              <a:r>
                <a:rPr lang="en-US" sz="2500" spc="-205" b="true">
                  <a:solidFill>
                    <a:srgbClr val="F1F0EC"/>
                  </a:solidFill>
                  <a:latin typeface="Public Sans Bold"/>
                  <a:ea typeface="Public Sans Bold"/>
                  <a:cs typeface="Public Sans Bold"/>
                  <a:sym typeface="Public Sans Bold"/>
                </a:rPr>
                <a:t>                                                     CUSTOMER  SEGMENTATION</a:t>
              </a:r>
            </a:p>
          </p:txBody>
        </p:sp>
      </p:grpSp>
      <p:grpSp>
        <p:nvGrpSpPr>
          <p:cNvPr name="Group 9" id="9"/>
          <p:cNvGrpSpPr/>
          <p:nvPr/>
        </p:nvGrpSpPr>
        <p:grpSpPr>
          <a:xfrm rot="0">
            <a:off x="10261239" y="6557226"/>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3A855D"/>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l">
                <a:lnSpc>
                  <a:spcPts val="1925"/>
                </a:lnSpc>
              </a:pPr>
              <a:r>
                <a:rPr lang="en-US" sz="2500" spc="-205" b="true">
                  <a:solidFill>
                    <a:srgbClr val="F1F0EC"/>
                  </a:solidFill>
                  <a:latin typeface="Public Sans Bold"/>
                  <a:ea typeface="Public Sans Bold"/>
                  <a:cs typeface="Public Sans Bold"/>
                  <a:sym typeface="Public Sans Bold"/>
                </a:rPr>
                <a:t>                                                     RECOMMENDATION</a:t>
              </a:r>
              <a:r>
                <a:rPr lang="en-US" sz="2500" spc="-205">
                  <a:solidFill>
                    <a:srgbClr val="F1F0EC"/>
                  </a:solidFill>
                  <a:latin typeface="Public Sans"/>
                  <a:ea typeface="Public Sans"/>
                  <a:cs typeface="Public Sans"/>
                  <a:sym typeface="Public Sans"/>
                </a:rPr>
                <a:t> </a:t>
              </a:r>
              <a:r>
                <a:rPr lang="en-US" sz="2500" spc="-205" b="true">
                  <a:solidFill>
                    <a:srgbClr val="F1F0EC"/>
                  </a:solidFill>
                  <a:latin typeface="Public Sans Bold"/>
                  <a:ea typeface="Public Sans Bold"/>
                  <a:cs typeface="Public Sans Bold"/>
                  <a:sym typeface="Public Sans Bold"/>
                </a:rPr>
                <a:t>MODEL</a:t>
              </a:r>
            </a:p>
            <a:p>
              <a:pPr algn="l">
                <a:lnSpc>
                  <a:spcPts val="1925"/>
                </a:lnSpc>
              </a:pPr>
            </a:p>
          </p:txBody>
        </p:sp>
      </p:grpSp>
      <p:sp>
        <p:nvSpPr>
          <p:cNvPr name="TextBox 12" id="12"/>
          <p:cNvSpPr txBox="true"/>
          <p:nvPr/>
        </p:nvSpPr>
        <p:spPr>
          <a:xfrm rot="0">
            <a:off x="10767897" y="4635817"/>
            <a:ext cx="1578952" cy="1169670"/>
          </a:xfrm>
          <a:prstGeom prst="rect">
            <a:avLst/>
          </a:prstGeom>
        </p:spPr>
        <p:txBody>
          <a:bodyPr anchor="t" rtlCol="false" tIns="0" lIns="0" bIns="0" rIns="0">
            <a:spAutoFit/>
          </a:bodyPr>
          <a:lstStyle/>
          <a:p>
            <a:pPr algn="l">
              <a:lnSpc>
                <a:spcPts val="8640"/>
              </a:lnSpc>
            </a:pPr>
            <a:r>
              <a:rPr lang="en-US" sz="9000" spc="-738">
                <a:solidFill>
                  <a:srgbClr val="F1F0EC"/>
                </a:solidFill>
                <a:latin typeface="Public Sans"/>
                <a:ea typeface="Public Sans"/>
                <a:cs typeface="Public Sans"/>
                <a:sym typeface="Public Sans"/>
              </a:rPr>
              <a:t>02.</a:t>
            </a:r>
          </a:p>
        </p:txBody>
      </p:sp>
      <p:sp>
        <p:nvSpPr>
          <p:cNvPr name="TextBox 13" id="13"/>
          <p:cNvSpPr txBox="true"/>
          <p:nvPr/>
        </p:nvSpPr>
        <p:spPr>
          <a:xfrm rot="0">
            <a:off x="10767897" y="7353167"/>
            <a:ext cx="1578952" cy="1169670"/>
          </a:xfrm>
          <a:prstGeom prst="rect">
            <a:avLst/>
          </a:prstGeom>
        </p:spPr>
        <p:txBody>
          <a:bodyPr anchor="t" rtlCol="false" tIns="0" lIns="0" bIns="0" rIns="0">
            <a:spAutoFit/>
          </a:bodyPr>
          <a:lstStyle/>
          <a:p>
            <a:pPr algn="l">
              <a:lnSpc>
                <a:spcPts val="8640"/>
              </a:lnSpc>
            </a:pPr>
            <a:r>
              <a:rPr lang="en-US" sz="9000" spc="-738">
                <a:solidFill>
                  <a:srgbClr val="F1F0EC"/>
                </a:solidFill>
                <a:latin typeface="Public Sans"/>
                <a:ea typeface="Public Sans"/>
                <a:cs typeface="Public Sans"/>
                <a:sym typeface="Public Sans"/>
              </a:rPr>
              <a:t>03.</a:t>
            </a:r>
          </a:p>
        </p:txBody>
      </p:sp>
      <p:sp>
        <p:nvSpPr>
          <p:cNvPr name="Freeform 14" id="14"/>
          <p:cNvSpPr/>
          <p:nvPr/>
        </p:nvSpPr>
        <p:spPr>
          <a:xfrm flipH="false" flipV="false" rot="0">
            <a:off x="1396096" y="2154173"/>
            <a:ext cx="2852434" cy="2852434"/>
          </a:xfrm>
          <a:custGeom>
            <a:avLst/>
            <a:gdLst/>
            <a:ahLst/>
            <a:cxnLst/>
            <a:rect r="r" b="b" t="t" l="l"/>
            <a:pathLst>
              <a:path h="2852434" w="2852434">
                <a:moveTo>
                  <a:pt x="0" y="0"/>
                </a:moveTo>
                <a:lnTo>
                  <a:pt x="2852435" y="0"/>
                </a:lnTo>
                <a:lnTo>
                  <a:pt x="2852435" y="2852434"/>
                </a:lnTo>
                <a:lnTo>
                  <a:pt x="0" y="2852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396096" y="5715509"/>
            <a:ext cx="7519837" cy="1169665"/>
          </a:xfrm>
          <a:prstGeom prst="rect">
            <a:avLst/>
          </a:prstGeom>
        </p:spPr>
        <p:txBody>
          <a:bodyPr anchor="t" rtlCol="false" tIns="0" lIns="0" bIns="0" rIns="0">
            <a:spAutoFit/>
          </a:bodyPr>
          <a:lstStyle/>
          <a:p>
            <a:pPr algn="l">
              <a:lnSpc>
                <a:spcPts val="8639"/>
              </a:lnSpc>
            </a:pPr>
            <a:r>
              <a:rPr lang="en-US" sz="8999" spc="-737">
                <a:solidFill>
                  <a:srgbClr val="3A855D"/>
                </a:solidFill>
                <a:latin typeface="Nunito"/>
                <a:ea typeface="Nunito"/>
                <a:cs typeface="Nunito"/>
                <a:sym typeface="Nunito"/>
              </a:rPr>
              <a:t>Methodology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07689" y="0"/>
            <a:ext cx="19922994" cy="11527452"/>
            <a:chOff x="0" y="0"/>
            <a:chExt cx="5247208" cy="3036037"/>
          </a:xfrm>
        </p:grpSpPr>
        <p:sp>
          <p:nvSpPr>
            <p:cNvPr name="Freeform 3" id="3"/>
            <p:cNvSpPr/>
            <p:nvPr/>
          </p:nvSpPr>
          <p:spPr>
            <a:xfrm flipH="false" flipV="false" rot="0">
              <a:off x="0" y="0"/>
              <a:ext cx="5247208" cy="3036037"/>
            </a:xfrm>
            <a:custGeom>
              <a:avLst/>
              <a:gdLst/>
              <a:ahLst/>
              <a:cxnLst/>
              <a:rect r="r" b="b" t="t" l="l"/>
              <a:pathLst>
                <a:path h="3036037" w="5247208">
                  <a:moveTo>
                    <a:pt x="5829" y="0"/>
                  </a:moveTo>
                  <a:lnTo>
                    <a:pt x="5241379" y="0"/>
                  </a:lnTo>
                  <a:cubicBezTo>
                    <a:pt x="5242925" y="0"/>
                    <a:pt x="5244408" y="614"/>
                    <a:pt x="5245501" y="1707"/>
                  </a:cubicBezTo>
                  <a:cubicBezTo>
                    <a:pt x="5246594" y="2800"/>
                    <a:pt x="5247208" y="4283"/>
                    <a:pt x="5247208" y="5829"/>
                  </a:cubicBezTo>
                  <a:lnTo>
                    <a:pt x="5247208" y="3030208"/>
                  </a:lnTo>
                  <a:cubicBezTo>
                    <a:pt x="5247208" y="3031754"/>
                    <a:pt x="5246594" y="3033236"/>
                    <a:pt x="5245501" y="3034330"/>
                  </a:cubicBezTo>
                  <a:cubicBezTo>
                    <a:pt x="5244408" y="3035423"/>
                    <a:pt x="5242925" y="3036037"/>
                    <a:pt x="5241379" y="3036037"/>
                  </a:cubicBezTo>
                  <a:lnTo>
                    <a:pt x="5829" y="3036037"/>
                  </a:lnTo>
                  <a:cubicBezTo>
                    <a:pt x="4283" y="3036037"/>
                    <a:pt x="2800" y="3035423"/>
                    <a:pt x="1707" y="3034330"/>
                  </a:cubicBezTo>
                  <a:cubicBezTo>
                    <a:pt x="614" y="3033236"/>
                    <a:pt x="0" y="3031754"/>
                    <a:pt x="0" y="3030208"/>
                  </a:cubicBezTo>
                  <a:lnTo>
                    <a:pt x="0" y="5829"/>
                  </a:lnTo>
                  <a:cubicBezTo>
                    <a:pt x="0" y="4283"/>
                    <a:pt x="614" y="2800"/>
                    <a:pt x="1707" y="1707"/>
                  </a:cubicBezTo>
                  <a:cubicBezTo>
                    <a:pt x="2800" y="614"/>
                    <a:pt x="4283" y="0"/>
                    <a:pt x="5829" y="0"/>
                  </a:cubicBezTo>
                  <a:close/>
                </a:path>
              </a:pathLst>
            </a:custGeom>
            <a:solidFill>
              <a:srgbClr val="3A855D"/>
            </a:solidFill>
          </p:spPr>
        </p:sp>
        <p:sp>
          <p:nvSpPr>
            <p:cNvPr name="TextBox 4" id="4"/>
            <p:cNvSpPr txBox="true"/>
            <p:nvPr/>
          </p:nvSpPr>
          <p:spPr>
            <a:xfrm>
              <a:off x="0" y="85725"/>
              <a:ext cx="5247208" cy="2950312"/>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4918647" y="-5179195"/>
            <a:ext cx="6743981" cy="67439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0EC"/>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385142" y="5477512"/>
            <a:ext cx="6079605" cy="4004819"/>
          </a:xfrm>
          <a:custGeom>
            <a:avLst/>
            <a:gdLst/>
            <a:ahLst/>
            <a:cxnLst/>
            <a:rect r="r" b="b" t="t" l="l"/>
            <a:pathLst>
              <a:path h="4004819" w="6079605">
                <a:moveTo>
                  <a:pt x="0" y="0"/>
                </a:moveTo>
                <a:lnTo>
                  <a:pt x="6079605" y="0"/>
                </a:lnTo>
                <a:lnTo>
                  <a:pt x="6079605" y="4004819"/>
                </a:lnTo>
                <a:lnTo>
                  <a:pt x="0" y="4004819"/>
                </a:lnTo>
                <a:lnTo>
                  <a:pt x="0" y="0"/>
                </a:lnTo>
                <a:close/>
              </a:path>
            </a:pathLst>
          </a:custGeom>
          <a:blipFill>
            <a:blip r:embed="rId2"/>
            <a:stretch>
              <a:fillRect l="0" t="0" r="0" b="0"/>
            </a:stretch>
          </a:blipFill>
        </p:spPr>
      </p:sp>
      <p:sp>
        <p:nvSpPr>
          <p:cNvPr name="Freeform 9" id="9"/>
          <p:cNvSpPr/>
          <p:nvPr/>
        </p:nvSpPr>
        <p:spPr>
          <a:xfrm flipH="false" flipV="false" rot="0">
            <a:off x="6889932" y="2573559"/>
            <a:ext cx="11132960" cy="5139882"/>
          </a:xfrm>
          <a:custGeom>
            <a:avLst/>
            <a:gdLst/>
            <a:ahLst/>
            <a:cxnLst/>
            <a:rect r="r" b="b" t="t" l="l"/>
            <a:pathLst>
              <a:path h="5139882" w="11132960">
                <a:moveTo>
                  <a:pt x="0" y="0"/>
                </a:moveTo>
                <a:lnTo>
                  <a:pt x="11132960" y="0"/>
                </a:lnTo>
                <a:lnTo>
                  <a:pt x="11132960" y="5139882"/>
                </a:lnTo>
                <a:lnTo>
                  <a:pt x="0" y="5139882"/>
                </a:lnTo>
                <a:lnTo>
                  <a:pt x="0" y="0"/>
                </a:lnTo>
                <a:close/>
              </a:path>
            </a:pathLst>
          </a:custGeom>
          <a:blipFill>
            <a:blip r:embed="rId3"/>
            <a:stretch>
              <a:fillRect l="0" t="-1036" r="0" b="-1036"/>
            </a:stretch>
          </a:blipFill>
        </p:spPr>
      </p:sp>
      <p:sp>
        <p:nvSpPr>
          <p:cNvPr name="TextBox 10" id="10"/>
          <p:cNvSpPr txBox="true"/>
          <p:nvPr/>
        </p:nvSpPr>
        <p:spPr>
          <a:xfrm rot="0">
            <a:off x="931611" y="4680019"/>
            <a:ext cx="4913372" cy="463481"/>
          </a:xfrm>
          <a:prstGeom prst="rect">
            <a:avLst/>
          </a:prstGeom>
        </p:spPr>
        <p:txBody>
          <a:bodyPr anchor="t" rtlCol="false" tIns="0" lIns="0" bIns="0" rIns="0">
            <a:spAutoFit/>
          </a:bodyPr>
          <a:lstStyle/>
          <a:p>
            <a:pPr algn="ctr">
              <a:lnSpc>
                <a:spcPts val="3884"/>
              </a:lnSpc>
              <a:spcBef>
                <a:spcPct val="0"/>
              </a:spcBef>
            </a:pPr>
            <a:r>
              <a:rPr lang="en-US" sz="2774" spc="-227">
                <a:solidFill>
                  <a:srgbClr val="F1F0EC"/>
                </a:solidFill>
                <a:latin typeface="Nunito"/>
                <a:ea typeface="Nunito"/>
                <a:cs typeface="Nunito"/>
                <a:sym typeface="Nunito"/>
              </a:rPr>
              <a:t>Distrib</a:t>
            </a:r>
            <a:r>
              <a:rPr lang="en-US" sz="2774" spc="-227">
                <a:solidFill>
                  <a:srgbClr val="F1F0EC"/>
                </a:solidFill>
                <a:latin typeface="Nunito"/>
                <a:ea typeface="Nunito"/>
                <a:cs typeface="Nunito"/>
                <a:sym typeface="Nunito"/>
              </a:rPr>
              <a:t>ution of FICO Categories</a:t>
            </a:r>
          </a:p>
        </p:txBody>
      </p:sp>
      <p:sp>
        <p:nvSpPr>
          <p:cNvPr name="TextBox 11" id="11"/>
          <p:cNvSpPr txBox="true"/>
          <p:nvPr/>
        </p:nvSpPr>
        <p:spPr>
          <a:xfrm rot="0">
            <a:off x="9144000" y="7998469"/>
            <a:ext cx="7197306" cy="440122"/>
          </a:xfrm>
          <a:prstGeom prst="rect">
            <a:avLst/>
          </a:prstGeom>
        </p:spPr>
        <p:txBody>
          <a:bodyPr anchor="t" rtlCol="false" tIns="0" lIns="0" bIns="0" rIns="0">
            <a:spAutoFit/>
          </a:bodyPr>
          <a:lstStyle/>
          <a:p>
            <a:pPr algn="ctr">
              <a:lnSpc>
                <a:spcPts val="3666"/>
              </a:lnSpc>
              <a:spcBef>
                <a:spcPct val="0"/>
              </a:spcBef>
            </a:pPr>
            <a:r>
              <a:rPr lang="en-US" sz="2619" spc="-214">
                <a:solidFill>
                  <a:srgbClr val="F1F0EC"/>
                </a:solidFill>
                <a:latin typeface="Nunito"/>
                <a:ea typeface="Nunito"/>
                <a:cs typeface="Nunito"/>
                <a:sym typeface="Nunito"/>
              </a:rPr>
              <a:t>Total Spending Across All Users on Different Category</a:t>
            </a:r>
          </a:p>
        </p:txBody>
      </p:sp>
      <p:sp>
        <p:nvSpPr>
          <p:cNvPr name="TextBox 12" id="12"/>
          <p:cNvSpPr txBox="true"/>
          <p:nvPr/>
        </p:nvSpPr>
        <p:spPr>
          <a:xfrm rot="0">
            <a:off x="4898429" y="704373"/>
            <a:ext cx="8491141" cy="1127762"/>
          </a:xfrm>
          <a:prstGeom prst="rect">
            <a:avLst/>
          </a:prstGeom>
        </p:spPr>
        <p:txBody>
          <a:bodyPr anchor="t" rtlCol="false" tIns="0" lIns="0" bIns="0" rIns="0">
            <a:spAutoFit/>
          </a:bodyPr>
          <a:lstStyle/>
          <a:p>
            <a:pPr algn="ctr">
              <a:lnSpc>
                <a:spcPts val="9239"/>
              </a:lnSpc>
              <a:spcBef>
                <a:spcPct val="0"/>
              </a:spcBef>
            </a:pPr>
            <a:r>
              <a:rPr lang="en-US" b="true" sz="6599" spc="-541">
                <a:solidFill>
                  <a:srgbClr val="F1F0EC"/>
                </a:solidFill>
                <a:latin typeface="Nunito Bold"/>
                <a:ea typeface="Nunito Bold"/>
                <a:cs typeface="Nunito Bold"/>
                <a:sym typeface="Nunito Bold"/>
              </a:rPr>
              <a:t>Exploratory Data Analysis</a:t>
            </a:r>
          </a:p>
        </p:txBody>
      </p:sp>
      <p:grpSp>
        <p:nvGrpSpPr>
          <p:cNvPr name="Group 13" id="13"/>
          <p:cNvGrpSpPr/>
          <p:nvPr/>
        </p:nvGrpSpPr>
        <p:grpSpPr>
          <a:xfrm rot="0">
            <a:off x="-307689" y="0"/>
            <a:ext cx="20075394" cy="11679852"/>
            <a:chOff x="0" y="0"/>
            <a:chExt cx="5287346" cy="3076175"/>
          </a:xfrm>
        </p:grpSpPr>
        <p:sp>
          <p:nvSpPr>
            <p:cNvPr name="Freeform 14" id="14"/>
            <p:cNvSpPr/>
            <p:nvPr/>
          </p:nvSpPr>
          <p:spPr>
            <a:xfrm flipH="false" flipV="false" rot="0">
              <a:off x="0" y="0"/>
              <a:ext cx="5287346" cy="3076175"/>
            </a:xfrm>
            <a:custGeom>
              <a:avLst/>
              <a:gdLst/>
              <a:ahLst/>
              <a:cxnLst/>
              <a:rect r="r" b="b" t="t" l="l"/>
              <a:pathLst>
                <a:path h="3076175" w="5287346">
                  <a:moveTo>
                    <a:pt x="5785" y="0"/>
                  </a:moveTo>
                  <a:lnTo>
                    <a:pt x="5281562" y="0"/>
                  </a:lnTo>
                  <a:cubicBezTo>
                    <a:pt x="5284756" y="0"/>
                    <a:pt x="5287346" y="2590"/>
                    <a:pt x="5287346" y="5785"/>
                  </a:cubicBezTo>
                  <a:lnTo>
                    <a:pt x="5287346" y="3070390"/>
                  </a:lnTo>
                  <a:cubicBezTo>
                    <a:pt x="5287346" y="3073585"/>
                    <a:pt x="5284756" y="3076175"/>
                    <a:pt x="5281562" y="3076175"/>
                  </a:cubicBezTo>
                  <a:lnTo>
                    <a:pt x="5785" y="3076175"/>
                  </a:lnTo>
                  <a:cubicBezTo>
                    <a:pt x="2590" y="3076175"/>
                    <a:pt x="0" y="3073585"/>
                    <a:pt x="0" y="3070390"/>
                  </a:cubicBezTo>
                  <a:lnTo>
                    <a:pt x="0" y="5785"/>
                  </a:lnTo>
                  <a:cubicBezTo>
                    <a:pt x="0" y="2590"/>
                    <a:pt x="2590" y="0"/>
                    <a:pt x="5785" y="0"/>
                  </a:cubicBezTo>
                  <a:close/>
                </a:path>
              </a:pathLst>
            </a:custGeom>
            <a:solidFill>
              <a:srgbClr val="3A855D"/>
            </a:solidFill>
          </p:spPr>
        </p:sp>
        <p:sp>
          <p:nvSpPr>
            <p:cNvPr name="TextBox 15" id="15"/>
            <p:cNvSpPr txBox="true"/>
            <p:nvPr/>
          </p:nvSpPr>
          <p:spPr>
            <a:xfrm>
              <a:off x="0" y="85725"/>
              <a:ext cx="5287346" cy="2990450"/>
            </a:xfrm>
            <a:prstGeom prst="rect">
              <a:avLst/>
            </a:prstGeom>
          </p:spPr>
          <p:txBody>
            <a:bodyPr anchor="ctr" rtlCol="false" tIns="50800" lIns="50800" bIns="50800" rIns="50800"/>
            <a:lstStyle/>
            <a:p>
              <a:pPr algn="ctr">
                <a:lnSpc>
                  <a:spcPts val="1925"/>
                </a:lnSpc>
              </a:pPr>
            </a:p>
          </p:txBody>
        </p:sp>
      </p:grpSp>
      <p:sp>
        <p:nvSpPr>
          <p:cNvPr name="Freeform 16" id="16"/>
          <p:cNvSpPr/>
          <p:nvPr/>
        </p:nvSpPr>
        <p:spPr>
          <a:xfrm flipH="false" flipV="false" rot="0">
            <a:off x="0" y="-29039"/>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4">
              <a:alphaModFix amt="32999"/>
            </a:blip>
            <a:stretch>
              <a:fillRect l="0" t="0" r="0" b="0"/>
            </a:stretch>
          </a:blipFill>
        </p:spPr>
      </p:sp>
      <p:sp>
        <p:nvSpPr>
          <p:cNvPr name="TextBox 17" id="17"/>
          <p:cNvSpPr txBox="true"/>
          <p:nvPr/>
        </p:nvSpPr>
        <p:spPr>
          <a:xfrm rot="0">
            <a:off x="4502706" y="4274503"/>
            <a:ext cx="9282589" cy="1566544"/>
          </a:xfrm>
          <a:prstGeom prst="rect">
            <a:avLst/>
          </a:prstGeom>
        </p:spPr>
        <p:txBody>
          <a:bodyPr anchor="t" rtlCol="false" tIns="0" lIns="0" bIns="0" rIns="0">
            <a:spAutoFit/>
          </a:bodyPr>
          <a:lstStyle/>
          <a:p>
            <a:pPr algn="ctr">
              <a:lnSpc>
                <a:spcPts val="12880"/>
              </a:lnSpc>
            </a:pPr>
            <a:r>
              <a:rPr lang="en-US" sz="9200" b="true">
                <a:solidFill>
                  <a:srgbClr val="F1F0EC"/>
                </a:solidFill>
                <a:latin typeface="Canva Sans Bold"/>
                <a:ea typeface="Canva Sans Bold"/>
                <a:cs typeface="Canva Sans Bold"/>
                <a:sym typeface="Canva Sans Bold"/>
              </a:rPr>
              <a:t>Fraud Detection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940525" y="2671413"/>
            <a:ext cx="11259303" cy="6620574"/>
          </a:xfrm>
          <a:prstGeom prst="rect">
            <a:avLst/>
          </a:prstGeom>
        </p:spPr>
        <p:txBody>
          <a:bodyPr anchor="t" rtlCol="false" tIns="0" lIns="0" bIns="0" rIns="0">
            <a:spAutoFit/>
          </a:bodyPr>
          <a:lstStyle/>
          <a:p>
            <a:pPr algn="l">
              <a:lnSpc>
                <a:spcPts val="4363"/>
              </a:lnSpc>
              <a:spcBef>
                <a:spcPct val="0"/>
              </a:spcBef>
            </a:pPr>
            <a:r>
              <a:rPr lang="en-US" sz="3116" spc="-255">
                <a:solidFill>
                  <a:srgbClr val="3A855D"/>
                </a:solidFill>
                <a:latin typeface="Nunito"/>
                <a:ea typeface="Nunito"/>
                <a:cs typeface="Nunito"/>
                <a:sym typeface="Nunito"/>
              </a:rPr>
              <a:t>Financial fraud detection is an important pr</a:t>
            </a:r>
            <a:r>
              <a:rPr lang="en-US" sz="3116" spc="-255">
                <a:solidFill>
                  <a:srgbClr val="3A855D"/>
                </a:solidFill>
                <a:latin typeface="Nunito"/>
                <a:ea typeface="Nunito"/>
                <a:cs typeface="Nunito"/>
                <a:sym typeface="Nunito"/>
              </a:rPr>
              <a:t>oblem in the field of electronic transactions. </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Analyzed 2.7M+ credit card transactions across 2,000 users.</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Each transaction is labeled as fraudulent (1) or genuine (0).</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Addressed extreme class imbalance – frauds form a small fraction of the data.</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Developed fraud detection models using Random Forest and XGBoost.</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Features include user behavior, transaction characteristics, and merchant data.</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Focused on maximizing fraud detection while minimizing false positives.</a:t>
            </a:r>
          </a:p>
          <a:p>
            <a:pPr algn="l">
              <a:lnSpc>
                <a:spcPts val="4363"/>
              </a:lnSpc>
              <a:spcBef>
                <a:spcPct val="0"/>
              </a:spcBef>
            </a:pPr>
          </a:p>
          <a:p>
            <a:pPr algn="l">
              <a:lnSpc>
                <a:spcPts val="4363"/>
              </a:lnSpc>
              <a:spcBef>
                <a:spcPct val="0"/>
              </a:spcBef>
            </a:pPr>
          </a:p>
        </p:txBody>
      </p:sp>
      <p:sp>
        <p:nvSpPr>
          <p:cNvPr name="Freeform 3" id="3"/>
          <p:cNvSpPr/>
          <p:nvPr/>
        </p:nvSpPr>
        <p:spPr>
          <a:xfrm flipH="false" flipV="false" rot="0">
            <a:off x="12424929" y="1622947"/>
            <a:ext cx="5202621" cy="4114800"/>
          </a:xfrm>
          <a:custGeom>
            <a:avLst/>
            <a:gdLst/>
            <a:ahLst/>
            <a:cxnLst/>
            <a:rect r="r" b="b" t="t" l="l"/>
            <a:pathLst>
              <a:path h="4114800" w="5202621">
                <a:moveTo>
                  <a:pt x="0" y="0"/>
                </a:moveTo>
                <a:lnTo>
                  <a:pt x="5202620" y="0"/>
                </a:lnTo>
                <a:lnTo>
                  <a:pt x="52026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40525" y="877354"/>
            <a:ext cx="10477016" cy="1860734"/>
          </a:xfrm>
          <a:prstGeom prst="rect">
            <a:avLst/>
          </a:prstGeom>
        </p:spPr>
        <p:txBody>
          <a:bodyPr anchor="t" rtlCol="false" tIns="0" lIns="0" bIns="0" rIns="0">
            <a:spAutoFit/>
          </a:bodyPr>
          <a:lstStyle/>
          <a:p>
            <a:pPr algn="ctr">
              <a:lnSpc>
                <a:spcPts val="7490"/>
              </a:lnSpc>
              <a:spcBef>
                <a:spcPct val="0"/>
              </a:spcBef>
            </a:pPr>
            <a:r>
              <a:rPr lang="en-US" b="true" sz="5350" spc="-438">
                <a:solidFill>
                  <a:srgbClr val="3A855D"/>
                </a:solidFill>
                <a:latin typeface="Nunito Bold"/>
                <a:ea typeface="Nunito Bold"/>
                <a:cs typeface="Nunito Bold"/>
                <a:sym typeface="Nunito Bold"/>
              </a:rPr>
              <a:t>REMOVING FRAUDLENT TRANSACTIONS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07689" y="-445818"/>
            <a:ext cx="19922994" cy="11527452"/>
            <a:chOff x="0" y="0"/>
            <a:chExt cx="5247208" cy="3036037"/>
          </a:xfrm>
        </p:grpSpPr>
        <p:sp>
          <p:nvSpPr>
            <p:cNvPr name="Freeform 3" id="3"/>
            <p:cNvSpPr/>
            <p:nvPr/>
          </p:nvSpPr>
          <p:spPr>
            <a:xfrm flipH="false" flipV="false" rot="0">
              <a:off x="0" y="0"/>
              <a:ext cx="5247208" cy="3036037"/>
            </a:xfrm>
            <a:custGeom>
              <a:avLst/>
              <a:gdLst/>
              <a:ahLst/>
              <a:cxnLst/>
              <a:rect r="r" b="b" t="t" l="l"/>
              <a:pathLst>
                <a:path h="3036037" w="5247208">
                  <a:moveTo>
                    <a:pt x="5829" y="0"/>
                  </a:moveTo>
                  <a:lnTo>
                    <a:pt x="5241379" y="0"/>
                  </a:lnTo>
                  <a:cubicBezTo>
                    <a:pt x="5242925" y="0"/>
                    <a:pt x="5244408" y="614"/>
                    <a:pt x="5245501" y="1707"/>
                  </a:cubicBezTo>
                  <a:cubicBezTo>
                    <a:pt x="5246594" y="2800"/>
                    <a:pt x="5247208" y="4283"/>
                    <a:pt x="5247208" y="5829"/>
                  </a:cubicBezTo>
                  <a:lnTo>
                    <a:pt x="5247208" y="3030208"/>
                  </a:lnTo>
                  <a:cubicBezTo>
                    <a:pt x="5247208" y="3031754"/>
                    <a:pt x="5246594" y="3033236"/>
                    <a:pt x="5245501" y="3034330"/>
                  </a:cubicBezTo>
                  <a:cubicBezTo>
                    <a:pt x="5244408" y="3035423"/>
                    <a:pt x="5242925" y="3036037"/>
                    <a:pt x="5241379" y="3036037"/>
                  </a:cubicBezTo>
                  <a:lnTo>
                    <a:pt x="5829" y="3036037"/>
                  </a:lnTo>
                  <a:cubicBezTo>
                    <a:pt x="4283" y="3036037"/>
                    <a:pt x="2800" y="3035423"/>
                    <a:pt x="1707" y="3034330"/>
                  </a:cubicBezTo>
                  <a:cubicBezTo>
                    <a:pt x="614" y="3033236"/>
                    <a:pt x="0" y="3031754"/>
                    <a:pt x="0" y="3030208"/>
                  </a:cubicBezTo>
                  <a:lnTo>
                    <a:pt x="0" y="5829"/>
                  </a:lnTo>
                  <a:cubicBezTo>
                    <a:pt x="0" y="4283"/>
                    <a:pt x="614" y="2800"/>
                    <a:pt x="1707" y="1707"/>
                  </a:cubicBezTo>
                  <a:cubicBezTo>
                    <a:pt x="2800" y="614"/>
                    <a:pt x="4283" y="0"/>
                    <a:pt x="5829" y="0"/>
                  </a:cubicBezTo>
                  <a:close/>
                </a:path>
              </a:pathLst>
            </a:custGeom>
            <a:solidFill>
              <a:srgbClr val="3A855D"/>
            </a:solidFill>
          </p:spPr>
        </p:sp>
        <p:sp>
          <p:nvSpPr>
            <p:cNvPr name="TextBox 4" id="4"/>
            <p:cNvSpPr txBox="true"/>
            <p:nvPr/>
          </p:nvSpPr>
          <p:spPr>
            <a:xfrm>
              <a:off x="0" y="85725"/>
              <a:ext cx="5247208" cy="2950312"/>
            </a:xfrm>
            <a:prstGeom prst="rect">
              <a:avLst/>
            </a:prstGeom>
          </p:spPr>
          <p:txBody>
            <a:bodyPr anchor="ctr" rtlCol="false" tIns="50800" lIns="50800" bIns="50800" rIns="50800"/>
            <a:lstStyle/>
            <a:p>
              <a:pPr algn="ctr">
                <a:lnSpc>
                  <a:spcPts val="1925"/>
                </a:lnSpc>
              </a:pPr>
            </a:p>
          </p:txBody>
        </p:sp>
      </p:grpSp>
      <p:graphicFrame>
        <p:nvGraphicFramePr>
          <p:cNvPr name="Table 5" id="5"/>
          <p:cNvGraphicFramePr>
            <a:graphicFrameLocks noGrp="true"/>
          </p:cNvGraphicFramePr>
          <p:nvPr/>
        </p:nvGraphicFramePr>
        <p:xfrm>
          <a:off x="7121709" y="1816089"/>
          <a:ext cx="10972800" cy="7026582"/>
        </p:xfrm>
        <a:graphic>
          <a:graphicData uri="http://schemas.openxmlformats.org/drawingml/2006/table">
            <a:tbl>
              <a:tblPr/>
              <a:tblGrid>
                <a:gridCol w="3657600"/>
                <a:gridCol w="3657600"/>
                <a:gridCol w="3657600"/>
              </a:tblGrid>
              <a:tr h="1155552">
                <a:tc>
                  <a:txBody>
                    <a:bodyPr anchor="t" rtlCol="false"/>
                    <a:lstStyle/>
                    <a:p>
                      <a:pPr algn="ctr">
                        <a:lnSpc>
                          <a:spcPts val="3499"/>
                        </a:lnSpc>
                        <a:defRPr/>
                      </a:pPr>
                      <a:r>
                        <a:rPr lang="en-US" sz="2499">
                          <a:solidFill>
                            <a:srgbClr val="F1F0EC"/>
                          </a:solidFill>
                          <a:latin typeface="Nunito"/>
                          <a:ea typeface="Nunito"/>
                          <a:cs typeface="Nunito"/>
                          <a:sym typeface="Nunito"/>
                        </a:rPr>
                        <a:t>Metric</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Random Forest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XG-Boost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r>
              <a:tr h="725868">
                <a:tc>
                  <a:txBody>
                    <a:bodyPr anchor="t" rtlCol="false"/>
                    <a:lstStyle/>
                    <a:p>
                      <a:pPr algn="ctr">
                        <a:lnSpc>
                          <a:spcPts val="3499"/>
                        </a:lnSpc>
                        <a:defRPr/>
                      </a:pPr>
                      <a:r>
                        <a:rPr lang="en-US" sz="2499">
                          <a:solidFill>
                            <a:srgbClr val="F1F0EC"/>
                          </a:solidFill>
                          <a:latin typeface="Nunito"/>
                          <a:ea typeface="Nunito"/>
                          <a:cs typeface="Nunito"/>
                          <a:sym typeface="Nunito"/>
                        </a:rPr>
                        <a:t>Accuracy</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93%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 94%</a:t>
                      </a:r>
                      <a:r>
                        <a:rPr lang="en-US" sz="2499">
                          <a:solidFill>
                            <a:srgbClr val="000000"/>
                          </a:solidFill>
                          <a:latin typeface="Nunito"/>
                          <a:ea typeface="Nunito"/>
                          <a:cs typeface="Nunito"/>
                          <a:sym typeface="Nunito"/>
                        </a:rPr>
                        <a:t>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r>
              <a:tr h="786422">
                <a:tc>
                  <a:txBody>
                    <a:bodyPr anchor="t" rtlCol="false"/>
                    <a:lstStyle/>
                    <a:p>
                      <a:pPr algn="ctr">
                        <a:lnSpc>
                          <a:spcPts val="3499"/>
                        </a:lnSpc>
                        <a:defRPr/>
                      </a:pPr>
                      <a:r>
                        <a:rPr lang="en-US" sz="2499">
                          <a:solidFill>
                            <a:srgbClr val="F1F0EC"/>
                          </a:solidFill>
                          <a:latin typeface="Nunito"/>
                          <a:ea typeface="Nunito"/>
                          <a:cs typeface="Nunito"/>
                          <a:sym typeface="Nunito"/>
                        </a:rPr>
                        <a:t>Precision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0.91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0.92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r>
              <a:tr h="786422">
                <a:tc>
                  <a:txBody>
                    <a:bodyPr anchor="t" rtlCol="false"/>
                    <a:lstStyle/>
                    <a:p>
                      <a:pPr algn="ctr">
                        <a:lnSpc>
                          <a:spcPts val="3499"/>
                        </a:lnSpc>
                        <a:defRPr/>
                      </a:pPr>
                      <a:r>
                        <a:rPr lang="en-US" sz="2499">
                          <a:solidFill>
                            <a:srgbClr val="F1F0EC"/>
                          </a:solidFill>
                          <a:latin typeface="Nunito"/>
                          <a:ea typeface="Nunito"/>
                          <a:cs typeface="Nunito"/>
                          <a:sym typeface="Nunito"/>
                        </a:rPr>
                        <a:t>Recall</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 0.81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0.85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r>
              <a:tr h="786422">
                <a:tc>
                  <a:txBody>
                    <a:bodyPr anchor="t" rtlCol="false"/>
                    <a:lstStyle/>
                    <a:p>
                      <a:pPr algn="ctr">
                        <a:lnSpc>
                          <a:spcPts val="3499"/>
                        </a:lnSpc>
                        <a:defRPr/>
                      </a:pPr>
                      <a:r>
                        <a:rPr lang="en-US" sz="2499">
                          <a:solidFill>
                            <a:srgbClr val="F1F0EC"/>
                          </a:solidFill>
                          <a:latin typeface="Nunito"/>
                          <a:ea typeface="Nunito"/>
                          <a:cs typeface="Nunito"/>
                          <a:sym typeface="Nunito"/>
                        </a:rPr>
                        <a:t>F1-Score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0.85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0.88</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r>
              <a:tr h="786422">
                <a:tc>
                  <a:txBody>
                    <a:bodyPr anchor="t" rtlCol="false"/>
                    <a:lstStyle/>
                    <a:p>
                      <a:pPr algn="ctr">
                        <a:lnSpc>
                          <a:spcPts val="2940"/>
                        </a:lnSpc>
                        <a:defRPr/>
                      </a:pPr>
                      <a:r>
                        <a:rPr lang="en-US" sz="2100">
                          <a:solidFill>
                            <a:srgbClr val="F1F0EC"/>
                          </a:solidFill>
                          <a:latin typeface="Nunito"/>
                          <a:ea typeface="Nunito"/>
                          <a:cs typeface="Nunito"/>
                          <a:sym typeface="Nunito"/>
                        </a:rPr>
                        <a:t>False Negatives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955</a:t>
                      </a:r>
                      <a:r>
                        <a:rPr lang="en-US" sz="2499">
                          <a:solidFill>
                            <a:srgbClr val="000000"/>
                          </a:solidFill>
                          <a:latin typeface="Nunito"/>
                          <a:ea typeface="Nunito"/>
                          <a:cs typeface="Nunito"/>
                          <a:sym typeface="Nunito"/>
                        </a:rPr>
                        <a:t>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 734</a:t>
                      </a:r>
                      <a:r>
                        <a:rPr lang="en-US" sz="2499">
                          <a:solidFill>
                            <a:srgbClr val="000000"/>
                          </a:solidFill>
                          <a:latin typeface="Nunito"/>
                          <a:ea typeface="Nunito"/>
                          <a:cs typeface="Nunito"/>
                          <a:sym typeface="Nunito"/>
                        </a:rPr>
                        <a:t>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r>
              <a:tr h="786422">
                <a:tc>
                  <a:txBody>
                    <a:bodyPr anchor="t" rtlCol="false"/>
                    <a:lstStyle/>
                    <a:p>
                      <a:pPr algn="ctr">
                        <a:lnSpc>
                          <a:spcPts val="3220"/>
                        </a:lnSpc>
                        <a:defRPr/>
                      </a:pPr>
                      <a:r>
                        <a:rPr lang="en-US" sz="2300">
                          <a:solidFill>
                            <a:srgbClr val="F1F0EC"/>
                          </a:solidFill>
                          <a:latin typeface="Nunito"/>
                          <a:ea typeface="Nunito"/>
                          <a:cs typeface="Nunito"/>
                          <a:sym typeface="Nunito"/>
                        </a:rPr>
                        <a:t>False Positives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230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3499"/>
                        </a:lnSpc>
                        <a:defRPr/>
                      </a:pPr>
                      <a:r>
                        <a:rPr lang="en-US" sz="2499">
                          <a:solidFill>
                            <a:srgbClr val="F1F0EC"/>
                          </a:solidFill>
                          <a:latin typeface="Nunito"/>
                          <a:ea typeface="Nunito"/>
                          <a:cs typeface="Nunito"/>
                          <a:sym typeface="Nunito"/>
                        </a:rPr>
                        <a:t>  264</a:t>
                      </a:r>
                      <a:r>
                        <a:rPr lang="en-US" sz="2499">
                          <a:solidFill>
                            <a:srgbClr val="000000"/>
                          </a:solidFill>
                          <a:latin typeface="Nunito"/>
                          <a:ea typeface="Nunito"/>
                          <a:cs typeface="Nunito"/>
                          <a:sym typeface="Nunito"/>
                        </a:rPr>
                        <a:t>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r>
              <a:tr h="1213051">
                <a:tc>
                  <a:txBody>
                    <a:bodyPr anchor="t" rtlCol="false"/>
                    <a:lstStyle/>
                    <a:p>
                      <a:pPr algn="ctr">
                        <a:lnSpc>
                          <a:spcPts val="3499"/>
                        </a:lnSpc>
                        <a:defRPr/>
                      </a:pPr>
                      <a:r>
                        <a:rPr lang="en-US" sz="2499">
                          <a:solidFill>
                            <a:srgbClr val="F1F0EC"/>
                          </a:solidFill>
                          <a:latin typeface="Nunito"/>
                          <a:ea typeface="Nunito"/>
                          <a:cs typeface="Nunito"/>
                          <a:sym typeface="Nunito"/>
                        </a:rPr>
                        <a:t>Overfitting Tendency</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2799"/>
                        </a:lnSpc>
                        <a:defRPr/>
                      </a:pPr>
                      <a:r>
                        <a:rPr lang="en-US" sz="1999">
                          <a:solidFill>
                            <a:srgbClr val="F1F0EC"/>
                          </a:solidFill>
                          <a:latin typeface="Nunito"/>
                          <a:ea typeface="Nunito"/>
                          <a:cs typeface="Nunito"/>
                          <a:sym typeface="Nunito"/>
                        </a:rPr>
                        <a:t>High ( Accuracy=100%)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c>
                  <a:txBody>
                    <a:bodyPr anchor="t" rtlCol="false"/>
                    <a:lstStyle/>
                    <a:p>
                      <a:pPr algn="ctr">
                        <a:lnSpc>
                          <a:spcPts val="2799"/>
                        </a:lnSpc>
                        <a:defRPr/>
                      </a:pPr>
                      <a:r>
                        <a:rPr lang="en-US" sz="1999">
                          <a:solidFill>
                            <a:srgbClr val="F1F0EC"/>
                          </a:solidFill>
                          <a:latin typeface="Nunito"/>
                          <a:ea typeface="Nunito"/>
                          <a:cs typeface="Nunito"/>
                          <a:sym typeface="Nunito"/>
                        </a:rPr>
                        <a:t>Moderate ( Accuracy=96%)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A855D"/>
                    </a:solidFill>
                  </a:tcPr>
                </a:tc>
              </a:tr>
            </a:tbl>
          </a:graphicData>
        </a:graphic>
      </p:graphicFrame>
      <p:grpSp>
        <p:nvGrpSpPr>
          <p:cNvPr name="Group 6" id="6"/>
          <p:cNvGrpSpPr/>
          <p:nvPr/>
        </p:nvGrpSpPr>
        <p:grpSpPr>
          <a:xfrm rot="0">
            <a:off x="16087235" y="8485129"/>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ECE7"/>
            </a:solidFill>
          </p:spPr>
        </p:sp>
        <p:sp>
          <p:nvSpPr>
            <p:cNvPr name="TextBox 8" id="8"/>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TextBox 9" id="9"/>
          <p:cNvSpPr txBox="true"/>
          <p:nvPr/>
        </p:nvSpPr>
        <p:spPr>
          <a:xfrm rot="0">
            <a:off x="4507043" y="718810"/>
            <a:ext cx="9449120"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Public Sans"/>
                <a:ea typeface="Public Sans"/>
                <a:cs typeface="Public Sans"/>
                <a:sym typeface="Public Sans"/>
              </a:rPr>
              <a:t>Final Results</a:t>
            </a:r>
          </a:p>
        </p:txBody>
      </p:sp>
      <p:sp>
        <p:nvSpPr>
          <p:cNvPr name="TextBox 10" id="10"/>
          <p:cNvSpPr txBox="true"/>
          <p:nvPr/>
        </p:nvSpPr>
        <p:spPr>
          <a:xfrm rot="0">
            <a:off x="580364" y="1460285"/>
            <a:ext cx="5879404" cy="8826715"/>
          </a:xfrm>
          <a:prstGeom prst="rect">
            <a:avLst/>
          </a:prstGeom>
        </p:spPr>
        <p:txBody>
          <a:bodyPr anchor="t" rtlCol="false" tIns="0" lIns="0" bIns="0" rIns="0">
            <a:spAutoFit/>
          </a:bodyPr>
          <a:lstStyle/>
          <a:p>
            <a:pPr algn="l">
              <a:lnSpc>
                <a:spcPts val="4363"/>
              </a:lnSpc>
            </a:pPr>
            <a:r>
              <a:rPr lang="en-US" sz="3116" spc="-255">
                <a:solidFill>
                  <a:srgbClr val="FFFFFF"/>
                </a:solidFill>
                <a:latin typeface="Nunito"/>
                <a:ea typeface="Nunito"/>
                <a:cs typeface="Nunito"/>
                <a:sym typeface="Nunito"/>
              </a:rPr>
              <a:t>Interpretation-</a:t>
            </a:r>
          </a:p>
          <a:p>
            <a:pPr algn="l">
              <a:lnSpc>
                <a:spcPts val="4363"/>
              </a:lnSpc>
            </a:pPr>
            <a:r>
              <a:rPr lang="en-US" sz="3116" spc="-255">
                <a:solidFill>
                  <a:srgbClr val="FFFFFF"/>
                </a:solidFill>
                <a:latin typeface="Nunito"/>
                <a:ea typeface="Nunito"/>
                <a:cs typeface="Nunito"/>
                <a:sym typeface="Nunito"/>
              </a:rPr>
              <a:t>1.    Random Forest Shows Overfitting Tendencies:</a:t>
            </a:r>
          </a:p>
          <a:p>
            <a:pPr algn="l">
              <a:lnSpc>
                <a:spcPts val="4363"/>
              </a:lnSpc>
              <a:spcBef>
                <a:spcPct val="0"/>
              </a:spcBef>
            </a:pPr>
            <a:r>
              <a:rPr lang="en-US" sz="3116" spc="-255">
                <a:solidFill>
                  <a:srgbClr val="FFFFFF"/>
                </a:solidFill>
                <a:latin typeface="Nunito"/>
                <a:ea typeface="Nunito"/>
                <a:cs typeface="Nunito"/>
                <a:sym typeface="Nunito"/>
              </a:rPr>
              <a:t>oRandom Forest achieves perf</a:t>
            </a:r>
            <a:r>
              <a:rPr lang="en-US" sz="3116" spc="-255">
                <a:solidFill>
                  <a:srgbClr val="FFFFFF"/>
                </a:solidFill>
                <a:latin typeface="Nunito"/>
                <a:ea typeface="Nunito"/>
                <a:cs typeface="Nunito"/>
                <a:sym typeface="Nunito"/>
              </a:rPr>
              <a:t>ect accuracy (100%) on the test set, but this is misleading due to its high train accuracy (100%), indicating potential overfitting.</a:t>
            </a:r>
          </a:p>
          <a:p>
            <a:pPr algn="l">
              <a:lnSpc>
                <a:spcPts val="4363"/>
              </a:lnSpc>
              <a:spcBef>
                <a:spcPct val="0"/>
              </a:spcBef>
            </a:pPr>
            <a:r>
              <a:rPr lang="en-US" sz="3116" spc="-255">
                <a:solidFill>
                  <a:srgbClr val="FFFFFF"/>
                </a:solidFill>
                <a:latin typeface="Nunito"/>
                <a:ea typeface="Nunito"/>
                <a:cs typeface="Nunito"/>
                <a:sym typeface="Nunito"/>
              </a:rPr>
              <a:t>2.    XGBoost P</a:t>
            </a:r>
            <a:r>
              <a:rPr lang="en-US" sz="3116" spc="-255">
                <a:solidFill>
                  <a:srgbClr val="FFFFFF"/>
                </a:solidFill>
                <a:latin typeface="Nunito"/>
                <a:ea typeface="Nunito"/>
                <a:cs typeface="Nunito"/>
                <a:sym typeface="Nunito"/>
              </a:rPr>
              <a:t>rovides Better Generalization:</a:t>
            </a:r>
          </a:p>
          <a:p>
            <a:pPr algn="l">
              <a:lnSpc>
                <a:spcPts val="4363"/>
              </a:lnSpc>
              <a:spcBef>
                <a:spcPct val="0"/>
              </a:spcBef>
            </a:pPr>
            <a:r>
              <a:rPr lang="en-US" sz="3116" spc="-255">
                <a:solidFill>
                  <a:srgbClr val="FFFFFF"/>
                </a:solidFill>
                <a:latin typeface="Nunito"/>
                <a:ea typeface="Nunito"/>
                <a:cs typeface="Nunito"/>
                <a:sym typeface="Nunito"/>
              </a:rPr>
              <a:t>oXGBoost, while slightly lower in overall accuracy (Train: 94%, Test: 96%), demonstrates a healthier balance between train and test performance.</a:t>
            </a:r>
          </a:p>
          <a:p>
            <a:pPr algn="l">
              <a:lnSpc>
                <a:spcPts val="4363"/>
              </a:lnSpc>
              <a:spcBef>
                <a:spcPct val="0"/>
              </a:spcBef>
            </a:pPr>
          </a:p>
          <a:p>
            <a:pPr algn="l">
              <a:lnSpc>
                <a:spcPts val="436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940525" y="2946878"/>
            <a:ext cx="11259303" cy="5515064"/>
          </a:xfrm>
          <a:prstGeom prst="rect">
            <a:avLst/>
          </a:prstGeom>
        </p:spPr>
        <p:txBody>
          <a:bodyPr anchor="t" rtlCol="false" tIns="0" lIns="0" bIns="0" rIns="0">
            <a:spAutoFit/>
          </a:bodyPr>
          <a:lstStyle/>
          <a:p>
            <a:pPr algn="l">
              <a:lnSpc>
                <a:spcPts val="4363"/>
              </a:lnSpc>
              <a:spcBef>
                <a:spcPct val="0"/>
              </a:spcBef>
            </a:pPr>
            <a:r>
              <a:rPr lang="en-US" sz="3116" spc="-255">
                <a:solidFill>
                  <a:srgbClr val="3A855D"/>
                </a:solidFill>
                <a:latin typeface="Nunito"/>
                <a:ea typeface="Nunito"/>
                <a:cs typeface="Nunito"/>
                <a:sym typeface="Nunito"/>
              </a:rPr>
              <a:t>We employed a Graph Neural Network (GNN)-based approach t</a:t>
            </a:r>
            <a:r>
              <a:rPr lang="en-US" sz="3116" spc="-255">
                <a:solidFill>
                  <a:srgbClr val="3A855D"/>
                </a:solidFill>
                <a:latin typeface="Nunito"/>
                <a:ea typeface="Nunito"/>
                <a:cs typeface="Nunito"/>
                <a:sym typeface="Nunito"/>
              </a:rPr>
              <a:t>o enhance the detection of fraudulent credit card transactions by leveraging the relational structure between entities involved in the payment ecosystem. Traditional machine learning models often treat transactions independently, missing out on latent patterns across interconnected users and merchants. To overcome this, we constructed a bipartite graph where each node represented either a card or a merchant, and each edge represented a transaction enriched with features such as transaction amount, time, chip usage, merchant category code (MCC), and error codes.</a:t>
            </a:r>
          </a:p>
          <a:p>
            <a:pPr algn="l">
              <a:lnSpc>
                <a:spcPts val="4363"/>
              </a:lnSpc>
              <a:spcBef>
                <a:spcPct val="0"/>
              </a:spcBef>
            </a:pPr>
          </a:p>
        </p:txBody>
      </p:sp>
      <p:sp>
        <p:nvSpPr>
          <p:cNvPr name="Freeform 3" id="3"/>
          <p:cNvSpPr/>
          <p:nvPr/>
        </p:nvSpPr>
        <p:spPr>
          <a:xfrm flipH="false" flipV="false" rot="0">
            <a:off x="12424929" y="1622947"/>
            <a:ext cx="5202621" cy="4114800"/>
          </a:xfrm>
          <a:custGeom>
            <a:avLst/>
            <a:gdLst/>
            <a:ahLst/>
            <a:cxnLst/>
            <a:rect r="r" b="b" t="t" l="l"/>
            <a:pathLst>
              <a:path h="4114800" w="5202621">
                <a:moveTo>
                  <a:pt x="0" y="0"/>
                </a:moveTo>
                <a:lnTo>
                  <a:pt x="5202620" y="0"/>
                </a:lnTo>
                <a:lnTo>
                  <a:pt x="52026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40525" y="877354"/>
            <a:ext cx="10477016" cy="2811429"/>
          </a:xfrm>
          <a:prstGeom prst="rect">
            <a:avLst/>
          </a:prstGeom>
        </p:spPr>
        <p:txBody>
          <a:bodyPr anchor="t" rtlCol="false" tIns="0" lIns="0" bIns="0" rIns="0">
            <a:spAutoFit/>
          </a:bodyPr>
          <a:lstStyle/>
          <a:p>
            <a:pPr algn="ctr">
              <a:lnSpc>
                <a:spcPts val="7490"/>
              </a:lnSpc>
            </a:pPr>
            <a:r>
              <a:rPr lang="en-US" b="true" sz="5350" spc="-438">
                <a:solidFill>
                  <a:srgbClr val="3A855D"/>
                </a:solidFill>
                <a:latin typeface="Nunito Bold"/>
                <a:ea typeface="Nunito Bold"/>
                <a:cs typeface="Nunito Bold"/>
                <a:sym typeface="Nunito Bold"/>
              </a:rPr>
              <a:t>GRAPH NEURAL NETWORK (GNN) FOR FRAUD DETECTION</a:t>
            </a:r>
          </a:p>
          <a:p>
            <a:pPr algn="ctr">
              <a:lnSpc>
                <a:spcPts val="749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940525" y="2946878"/>
            <a:ext cx="11259303" cy="6067819"/>
          </a:xfrm>
          <a:prstGeom prst="rect">
            <a:avLst/>
          </a:prstGeom>
        </p:spPr>
        <p:txBody>
          <a:bodyPr anchor="t" rtlCol="false" tIns="0" lIns="0" bIns="0" rIns="0">
            <a:spAutoFit/>
          </a:bodyPr>
          <a:lstStyle/>
          <a:p>
            <a:pPr algn="l">
              <a:lnSpc>
                <a:spcPts val="4363"/>
              </a:lnSpc>
              <a:spcBef>
                <a:spcPct val="0"/>
              </a:spcBef>
            </a:pPr>
            <a:r>
              <a:rPr lang="en-US" sz="3116" spc="-255">
                <a:solidFill>
                  <a:srgbClr val="3A855D"/>
                </a:solidFill>
                <a:latin typeface="Nunito"/>
                <a:ea typeface="Nunito"/>
                <a:cs typeface="Nunito"/>
                <a:sym typeface="Nunito"/>
              </a:rPr>
              <a:t>Graph Const</a:t>
            </a:r>
            <a:r>
              <a:rPr lang="en-US" sz="3116" spc="-255">
                <a:solidFill>
                  <a:srgbClr val="3A855D"/>
                </a:solidFill>
                <a:latin typeface="Nunito"/>
                <a:ea typeface="Nunito"/>
                <a:cs typeface="Nunito"/>
                <a:sym typeface="Nunito"/>
              </a:rPr>
              <a:t>ruction</a:t>
            </a:r>
          </a:p>
          <a:p>
            <a:pPr algn="l">
              <a:lnSpc>
                <a:spcPts val="4363"/>
              </a:lnSpc>
              <a:spcBef>
                <a:spcPct val="0"/>
              </a:spcBef>
            </a:pPr>
            <a:r>
              <a:rPr lang="en-US" sz="3116" spc="-255">
                <a:solidFill>
                  <a:srgbClr val="3A855D"/>
                </a:solidFill>
                <a:latin typeface="Nunito"/>
                <a:ea typeface="Nunito"/>
                <a:cs typeface="Nunito"/>
                <a:sym typeface="Nunito"/>
              </a:rPr>
              <a:t>We constructed a heterogeneous transaction graph G = (V, E) using NetworkX:</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Nodes: Each node represents a card_id or merchant_name.</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Edges: Each edge represents a transaction between a card and a merchant. Edge attributes include:</a:t>
            </a:r>
          </a:p>
          <a:p>
            <a:pPr algn="l" marL="1345721" indent="-448574" lvl="2">
              <a:lnSpc>
                <a:spcPts val="4363"/>
              </a:lnSpc>
              <a:spcBef>
                <a:spcPct val="0"/>
              </a:spcBef>
              <a:buFont typeface="Arial"/>
              <a:buChar char="⚬"/>
            </a:pPr>
            <a:r>
              <a:rPr lang="en-US" sz="3116" spc="-255">
                <a:solidFill>
                  <a:srgbClr val="3A855D"/>
                </a:solidFill>
                <a:latin typeface="Nunito"/>
                <a:ea typeface="Nunito"/>
                <a:cs typeface="Nunito"/>
                <a:sym typeface="Nunito"/>
              </a:rPr>
              <a:t>Time (Year, Month, Day, Hour, Minute)</a:t>
            </a:r>
          </a:p>
          <a:p>
            <a:pPr algn="l" marL="1345721" indent="-448574" lvl="2">
              <a:lnSpc>
                <a:spcPts val="4363"/>
              </a:lnSpc>
              <a:spcBef>
                <a:spcPct val="0"/>
              </a:spcBef>
              <a:buFont typeface="Arial"/>
              <a:buChar char="⚬"/>
            </a:pPr>
            <a:r>
              <a:rPr lang="en-US" sz="3116" spc="-255">
                <a:solidFill>
                  <a:srgbClr val="3A855D"/>
                </a:solidFill>
                <a:latin typeface="Nunito"/>
                <a:ea typeface="Nunito"/>
                <a:cs typeface="Nunito"/>
                <a:sym typeface="Nunito"/>
              </a:rPr>
              <a:t>Transaction Amount</a:t>
            </a:r>
          </a:p>
          <a:p>
            <a:pPr algn="l" marL="1345721" indent="-448574" lvl="2">
              <a:lnSpc>
                <a:spcPts val="4363"/>
              </a:lnSpc>
              <a:spcBef>
                <a:spcPct val="0"/>
              </a:spcBef>
              <a:buFont typeface="Arial"/>
              <a:buChar char="⚬"/>
            </a:pPr>
            <a:r>
              <a:rPr lang="en-US" sz="3116" spc="-255">
                <a:solidFill>
                  <a:srgbClr val="3A855D"/>
                </a:solidFill>
                <a:latin typeface="Nunito"/>
                <a:ea typeface="Nunito"/>
                <a:cs typeface="Nunito"/>
                <a:sym typeface="Nunito"/>
              </a:rPr>
              <a:t>Binary feature Use Chip</a:t>
            </a:r>
          </a:p>
          <a:p>
            <a:pPr algn="l" marL="1345721" indent="-448574" lvl="2">
              <a:lnSpc>
                <a:spcPts val="4363"/>
              </a:lnSpc>
              <a:spcBef>
                <a:spcPct val="0"/>
              </a:spcBef>
              <a:buFont typeface="Arial"/>
              <a:buChar char="⚬"/>
            </a:pPr>
            <a:r>
              <a:rPr lang="en-US" sz="3116" spc="-255">
                <a:solidFill>
                  <a:srgbClr val="3A855D"/>
                </a:solidFill>
                <a:latin typeface="Nunito"/>
                <a:ea typeface="Nunito"/>
                <a:cs typeface="Nunito"/>
                <a:sym typeface="Nunito"/>
              </a:rPr>
              <a:t>Categorical Merchant City, MCC, and Errors?</a:t>
            </a:r>
          </a:p>
          <a:p>
            <a:pPr algn="l">
              <a:lnSpc>
                <a:spcPts val="4363"/>
              </a:lnSpc>
              <a:spcBef>
                <a:spcPct val="0"/>
              </a:spcBef>
            </a:pPr>
          </a:p>
        </p:txBody>
      </p:sp>
      <p:sp>
        <p:nvSpPr>
          <p:cNvPr name="Freeform 3" id="3"/>
          <p:cNvSpPr/>
          <p:nvPr/>
        </p:nvSpPr>
        <p:spPr>
          <a:xfrm flipH="false" flipV="false" rot="0">
            <a:off x="12716370" y="979984"/>
            <a:ext cx="2216387" cy="1727009"/>
          </a:xfrm>
          <a:custGeom>
            <a:avLst/>
            <a:gdLst/>
            <a:ahLst/>
            <a:cxnLst/>
            <a:rect r="r" b="b" t="t" l="l"/>
            <a:pathLst>
              <a:path h="1727009" w="2216387">
                <a:moveTo>
                  <a:pt x="0" y="0"/>
                </a:moveTo>
                <a:lnTo>
                  <a:pt x="2216388" y="0"/>
                </a:lnTo>
                <a:lnTo>
                  <a:pt x="2216388" y="1727009"/>
                </a:lnTo>
                <a:lnTo>
                  <a:pt x="0" y="17270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905492" y="933450"/>
            <a:ext cx="10477016" cy="910038"/>
          </a:xfrm>
          <a:prstGeom prst="rect">
            <a:avLst/>
          </a:prstGeom>
        </p:spPr>
        <p:txBody>
          <a:bodyPr anchor="t" rtlCol="false" tIns="0" lIns="0" bIns="0" rIns="0">
            <a:spAutoFit/>
          </a:bodyPr>
          <a:lstStyle/>
          <a:p>
            <a:pPr algn="ctr">
              <a:lnSpc>
                <a:spcPts val="7490"/>
              </a:lnSpc>
              <a:spcBef>
                <a:spcPct val="0"/>
              </a:spcBef>
            </a:pPr>
            <a:r>
              <a:rPr lang="en-US" b="true" sz="5350" spc="-438">
                <a:solidFill>
                  <a:srgbClr val="3A855D"/>
                </a:solidFill>
                <a:latin typeface="Nunito Bold"/>
                <a:ea typeface="Nunito Bold"/>
                <a:cs typeface="Nunito Bold"/>
                <a:sym typeface="Nunito Bold"/>
              </a:rPr>
              <a:t>GRAPH STRUCTURE</a:t>
            </a:r>
          </a:p>
        </p:txBody>
      </p:sp>
      <p:sp>
        <p:nvSpPr>
          <p:cNvPr name="TextBox 5" id="5"/>
          <p:cNvSpPr txBox="true"/>
          <p:nvPr/>
        </p:nvSpPr>
        <p:spPr>
          <a:xfrm rot="0">
            <a:off x="11285236" y="2946878"/>
            <a:ext cx="6194544" cy="6067819"/>
          </a:xfrm>
          <a:prstGeom prst="rect">
            <a:avLst/>
          </a:prstGeom>
        </p:spPr>
        <p:txBody>
          <a:bodyPr anchor="t" rtlCol="false" tIns="0" lIns="0" bIns="0" rIns="0">
            <a:spAutoFit/>
          </a:bodyPr>
          <a:lstStyle/>
          <a:p>
            <a:pPr algn="l">
              <a:lnSpc>
                <a:spcPts val="4363"/>
              </a:lnSpc>
              <a:spcBef>
                <a:spcPct val="0"/>
              </a:spcBef>
            </a:pPr>
            <a:r>
              <a:rPr lang="en-US" sz="3116" spc="-255">
                <a:solidFill>
                  <a:srgbClr val="3A855D"/>
                </a:solidFill>
                <a:latin typeface="Nunito"/>
                <a:ea typeface="Nunito"/>
                <a:cs typeface="Nunito"/>
                <a:sym typeface="Nunito"/>
              </a:rPr>
              <a:t>Feature Prepara</a:t>
            </a:r>
            <a:r>
              <a:rPr lang="en-US" sz="3116" spc="-255">
                <a:solidFill>
                  <a:srgbClr val="3A855D"/>
                </a:solidFill>
                <a:latin typeface="Nunito"/>
                <a:ea typeface="Nunito"/>
                <a:cs typeface="Nunito"/>
                <a:sym typeface="Nunito"/>
              </a:rPr>
              <a:t>tion</a:t>
            </a:r>
          </a:p>
          <a:p>
            <a:pPr algn="l">
              <a:lnSpc>
                <a:spcPts val="4363"/>
              </a:lnSpc>
              <a:spcBef>
                <a:spcPct val="0"/>
              </a:spcBef>
            </a:pPr>
            <a:r>
              <a:rPr lang="en-US" sz="3116" spc="-255">
                <a:solidFill>
                  <a:srgbClr val="3A855D"/>
                </a:solidFill>
                <a:latin typeface="Nunito"/>
                <a:ea typeface="Nunito"/>
                <a:cs typeface="Nunito"/>
                <a:sym typeface="Nunito"/>
              </a:rPr>
              <a:t>We extracted the edge attributes into a feature matrix X ∈ ℝ^{n×d}:</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Each row represents a transaction (edge)</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Each column corresponds to a numerical feature</a:t>
            </a:r>
          </a:p>
          <a:p>
            <a:pPr algn="l" marL="672860" indent="-336430" lvl="1">
              <a:lnSpc>
                <a:spcPts val="4363"/>
              </a:lnSpc>
              <a:spcBef>
                <a:spcPct val="0"/>
              </a:spcBef>
              <a:buFont typeface="Arial"/>
              <a:buChar char="•"/>
            </a:pPr>
            <a:r>
              <a:rPr lang="en-US" sz="3116" spc="-255">
                <a:solidFill>
                  <a:srgbClr val="3A855D"/>
                </a:solidFill>
                <a:latin typeface="Nunito"/>
                <a:ea typeface="Nunito"/>
                <a:cs typeface="Nunito"/>
                <a:sym typeface="Nunito"/>
              </a:rPr>
              <a:t>Categorical variables were either encoded or omitted in early versions for memory efficiency</a:t>
            </a:r>
          </a:p>
          <a:p>
            <a:pPr algn="l">
              <a:lnSpc>
                <a:spcPts val="4363"/>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30713"/>
            <a:ext cx="12076980" cy="4755311"/>
          </a:xfrm>
          <a:custGeom>
            <a:avLst/>
            <a:gdLst/>
            <a:ahLst/>
            <a:cxnLst/>
            <a:rect r="r" b="b" t="t" l="l"/>
            <a:pathLst>
              <a:path h="4755311" w="12076980">
                <a:moveTo>
                  <a:pt x="0" y="0"/>
                </a:moveTo>
                <a:lnTo>
                  <a:pt x="12076980" y="0"/>
                </a:lnTo>
                <a:lnTo>
                  <a:pt x="12076980" y="4755311"/>
                </a:lnTo>
                <a:lnTo>
                  <a:pt x="0" y="4755311"/>
                </a:lnTo>
                <a:lnTo>
                  <a:pt x="0" y="0"/>
                </a:lnTo>
                <a:close/>
              </a:path>
            </a:pathLst>
          </a:custGeom>
          <a:blipFill>
            <a:blip r:embed="rId2"/>
            <a:stretch>
              <a:fillRect l="0" t="0" r="0" b="0"/>
            </a:stretch>
          </a:blipFill>
        </p:spPr>
      </p:sp>
      <p:sp>
        <p:nvSpPr>
          <p:cNvPr name="Freeform 3" id="3"/>
          <p:cNvSpPr/>
          <p:nvPr/>
        </p:nvSpPr>
        <p:spPr>
          <a:xfrm flipH="false" flipV="false" rot="0">
            <a:off x="1331333" y="7792582"/>
            <a:ext cx="4496363" cy="1764396"/>
          </a:xfrm>
          <a:custGeom>
            <a:avLst/>
            <a:gdLst/>
            <a:ahLst/>
            <a:cxnLst/>
            <a:rect r="r" b="b" t="t" l="l"/>
            <a:pathLst>
              <a:path h="1764396" w="4496363">
                <a:moveTo>
                  <a:pt x="0" y="0"/>
                </a:moveTo>
                <a:lnTo>
                  <a:pt x="4496364" y="0"/>
                </a:lnTo>
                <a:lnTo>
                  <a:pt x="4496364" y="1764395"/>
                </a:lnTo>
                <a:lnTo>
                  <a:pt x="0" y="1764395"/>
                </a:lnTo>
                <a:lnTo>
                  <a:pt x="0" y="0"/>
                </a:lnTo>
                <a:close/>
              </a:path>
            </a:pathLst>
          </a:custGeom>
          <a:blipFill>
            <a:blip r:embed="rId3"/>
            <a:stretch>
              <a:fillRect l="0" t="0" r="0" b="0"/>
            </a:stretch>
          </a:blipFill>
        </p:spPr>
      </p:sp>
      <p:sp>
        <p:nvSpPr>
          <p:cNvPr name="Freeform 4" id="4"/>
          <p:cNvSpPr/>
          <p:nvPr/>
        </p:nvSpPr>
        <p:spPr>
          <a:xfrm flipH="false" flipV="false" rot="0">
            <a:off x="8291127" y="7792582"/>
            <a:ext cx="7730454" cy="1764396"/>
          </a:xfrm>
          <a:custGeom>
            <a:avLst/>
            <a:gdLst/>
            <a:ahLst/>
            <a:cxnLst/>
            <a:rect r="r" b="b" t="t" l="l"/>
            <a:pathLst>
              <a:path h="1764396" w="7730454">
                <a:moveTo>
                  <a:pt x="0" y="0"/>
                </a:moveTo>
                <a:lnTo>
                  <a:pt x="7730454" y="0"/>
                </a:lnTo>
                <a:lnTo>
                  <a:pt x="7730454" y="1764395"/>
                </a:lnTo>
                <a:lnTo>
                  <a:pt x="0" y="1764395"/>
                </a:lnTo>
                <a:lnTo>
                  <a:pt x="0" y="0"/>
                </a:lnTo>
                <a:close/>
              </a:path>
            </a:pathLst>
          </a:custGeom>
          <a:blipFill>
            <a:blip r:embed="rId4"/>
            <a:stretch>
              <a:fillRect l="-38146" t="-13357" r="0" b="-6183"/>
            </a:stretch>
          </a:blipFill>
        </p:spPr>
      </p:sp>
      <p:sp>
        <p:nvSpPr>
          <p:cNvPr name="TextBox 5" id="5"/>
          <p:cNvSpPr txBox="true"/>
          <p:nvPr/>
        </p:nvSpPr>
        <p:spPr>
          <a:xfrm rot="0">
            <a:off x="3905492" y="933450"/>
            <a:ext cx="10477016" cy="910038"/>
          </a:xfrm>
          <a:prstGeom prst="rect">
            <a:avLst/>
          </a:prstGeom>
        </p:spPr>
        <p:txBody>
          <a:bodyPr anchor="t" rtlCol="false" tIns="0" lIns="0" bIns="0" rIns="0">
            <a:spAutoFit/>
          </a:bodyPr>
          <a:lstStyle/>
          <a:p>
            <a:pPr algn="ctr">
              <a:lnSpc>
                <a:spcPts val="7490"/>
              </a:lnSpc>
              <a:spcBef>
                <a:spcPct val="0"/>
              </a:spcBef>
            </a:pPr>
            <a:r>
              <a:rPr lang="en-US" b="true" sz="5350" spc="-438">
                <a:solidFill>
                  <a:srgbClr val="3A855D"/>
                </a:solidFill>
                <a:latin typeface="Nunito Bold"/>
                <a:ea typeface="Nunito Bold"/>
                <a:cs typeface="Nunito Bold"/>
                <a:sym typeface="Nunito Bold"/>
              </a:rPr>
              <a:t>GNN ARCHITECTURE</a:t>
            </a:r>
          </a:p>
        </p:txBody>
      </p:sp>
      <p:sp>
        <p:nvSpPr>
          <p:cNvPr name="TextBox 6" id="6"/>
          <p:cNvSpPr txBox="true"/>
          <p:nvPr/>
        </p:nvSpPr>
        <p:spPr>
          <a:xfrm rot="0">
            <a:off x="1695910" y="7124149"/>
            <a:ext cx="3767210" cy="482645"/>
          </a:xfrm>
          <a:prstGeom prst="rect">
            <a:avLst/>
          </a:prstGeom>
        </p:spPr>
        <p:txBody>
          <a:bodyPr anchor="t" rtlCol="false" tIns="0" lIns="0" bIns="0" rIns="0">
            <a:spAutoFit/>
          </a:bodyPr>
          <a:lstStyle/>
          <a:p>
            <a:pPr algn="ctr">
              <a:lnSpc>
                <a:spcPts val="4037"/>
              </a:lnSpc>
              <a:spcBef>
                <a:spcPct val="0"/>
              </a:spcBef>
            </a:pPr>
            <a:r>
              <a:rPr lang="en-US" b="true" sz="2884" spc="-236">
                <a:solidFill>
                  <a:srgbClr val="3A855D"/>
                </a:solidFill>
                <a:latin typeface="Nunito Bold"/>
                <a:ea typeface="Nunito Bold"/>
                <a:cs typeface="Nunito Bold"/>
                <a:sym typeface="Nunito Bold"/>
              </a:rPr>
              <a:t>ACTIVATION FUNCTION </a:t>
            </a:r>
          </a:p>
        </p:txBody>
      </p:sp>
      <p:sp>
        <p:nvSpPr>
          <p:cNvPr name="TextBox 7" id="7"/>
          <p:cNvSpPr txBox="true"/>
          <p:nvPr/>
        </p:nvSpPr>
        <p:spPr>
          <a:xfrm rot="0">
            <a:off x="10843885" y="7124149"/>
            <a:ext cx="2624937" cy="482645"/>
          </a:xfrm>
          <a:prstGeom prst="rect">
            <a:avLst/>
          </a:prstGeom>
        </p:spPr>
        <p:txBody>
          <a:bodyPr anchor="t" rtlCol="false" tIns="0" lIns="0" bIns="0" rIns="0">
            <a:spAutoFit/>
          </a:bodyPr>
          <a:lstStyle/>
          <a:p>
            <a:pPr algn="ctr">
              <a:lnSpc>
                <a:spcPts val="4037"/>
              </a:lnSpc>
              <a:spcBef>
                <a:spcPct val="0"/>
              </a:spcBef>
            </a:pPr>
            <a:r>
              <a:rPr lang="en-US" b="true" sz="2884" spc="-236">
                <a:solidFill>
                  <a:srgbClr val="3A855D"/>
                </a:solidFill>
                <a:latin typeface="Nunito Bold"/>
                <a:ea typeface="Nunito Bold"/>
                <a:cs typeface="Nunito Bold"/>
                <a:sym typeface="Nunito Bold"/>
              </a:rPr>
              <a:t>LOSS FUNCTION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69247"/>
            <a:ext cx="7559738" cy="5253671"/>
          </a:xfrm>
          <a:custGeom>
            <a:avLst/>
            <a:gdLst/>
            <a:ahLst/>
            <a:cxnLst/>
            <a:rect r="r" b="b" t="t" l="l"/>
            <a:pathLst>
              <a:path h="5253671" w="7559738">
                <a:moveTo>
                  <a:pt x="0" y="0"/>
                </a:moveTo>
                <a:lnTo>
                  <a:pt x="7559738" y="0"/>
                </a:lnTo>
                <a:lnTo>
                  <a:pt x="7559738" y="5253671"/>
                </a:lnTo>
                <a:lnTo>
                  <a:pt x="0" y="5253671"/>
                </a:lnTo>
                <a:lnTo>
                  <a:pt x="0" y="0"/>
                </a:lnTo>
                <a:close/>
              </a:path>
            </a:pathLst>
          </a:custGeom>
          <a:blipFill>
            <a:blip r:embed="rId2"/>
            <a:stretch>
              <a:fillRect l="0" t="0" r="0" b="0"/>
            </a:stretch>
          </a:blipFill>
        </p:spPr>
      </p:sp>
      <p:sp>
        <p:nvSpPr>
          <p:cNvPr name="Freeform 3" id="3"/>
          <p:cNvSpPr/>
          <p:nvPr/>
        </p:nvSpPr>
        <p:spPr>
          <a:xfrm flipH="false" flipV="false" rot="0">
            <a:off x="9787337" y="2534377"/>
            <a:ext cx="4340837" cy="5088541"/>
          </a:xfrm>
          <a:custGeom>
            <a:avLst/>
            <a:gdLst/>
            <a:ahLst/>
            <a:cxnLst/>
            <a:rect r="r" b="b" t="t" l="l"/>
            <a:pathLst>
              <a:path h="5088541" w="4340837">
                <a:moveTo>
                  <a:pt x="0" y="0"/>
                </a:moveTo>
                <a:lnTo>
                  <a:pt x="4340836" y="0"/>
                </a:lnTo>
                <a:lnTo>
                  <a:pt x="4340836" y="5088541"/>
                </a:lnTo>
                <a:lnTo>
                  <a:pt x="0" y="5088541"/>
                </a:lnTo>
                <a:lnTo>
                  <a:pt x="0" y="0"/>
                </a:lnTo>
                <a:close/>
              </a:path>
            </a:pathLst>
          </a:custGeom>
          <a:blipFill>
            <a:blip r:embed="rId3"/>
            <a:stretch>
              <a:fillRect l="0" t="0" r="0" b="0"/>
            </a:stretch>
          </a:blipFill>
        </p:spPr>
      </p:sp>
      <p:sp>
        <p:nvSpPr>
          <p:cNvPr name="TextBox 4" id="4"/>
          <p:cNvSpPr txBox="true"/>
          <p:nvPr/>
        </p:nvSpPr>
        <p:spPr>
          <a:xfrm rot="0">
            <a:off x="3905492" y="933450"/>
            <a:ext cx="10477016" cy="910038"/>
          </a:xfrm>
          <a:prstGeom prst="rect">
            <a:avLst/>
          </a:prstGeom>
        </p:spPr>
        <p:txBody>
          <a:bodyPr anchor="t" rtlCol="false" tIns="0" lIns="0" bIns="0" rIns="0">
            <a:spAutoFit/>
          </a:bodyPr>
          <a:lstStyle/>
          <a:p>
            <a:pPr algn="ctr">
              <a:lnSpc>
                <a:spcPts val="7490"/>
              </a:lnSpc>
              <a:spcBef>
                <a:spcPct val="0"/>
              </a:spcBef>
            </a:pPr>
            <a:r>
              <a:rPr lang="en-US" b="true" sz="5350" spc="-438">
                <a:solidFill>
                  <a:srgbClr val="3A855D"/>
                </a:solidFill>
                <a:latin typeface="Nunito Bold"/>
                <a:ea typeface="Nunito Bold"/>
                <a:cs typeface="Nunito Bold"/>
                <a:sym typeface="Nunito Bold"/>
              </a:rPr>
              <a:t>GNN RESULTS </a:t>
            </a:r>
          </a:p>
        </p:txBody>
      </p:sp>
      <p:sp>
        <p:nvSpPr>
          <p:cNvPr name="TextBox 5" id="5"/>
          <p:cNvSpPr txBox="true"/>
          <p:nvPr/>
        </p:nvSpPr>
        <p:spPr>
          <a:xfrm rot="0">
            <a:off x="3363191" y="7987558"/>
            <a:ext cx="2890755" cy="482645"/>
          </a:xfrm>
          <a:prstGeom prst="rect">
            <a:avLst/>
          </a:prstGeom>
        </p:spPr>
        <p:txBody>
          <a:bodyPr anchor="t" rtlCol="false" tIns="0" lIns="0" bIns="0" rIns="0">
            <a:spAutoFit/>
          </a:bodyPr>
          <a:lstStyle/>
          <a:p>
            <a:pPr algn="ctr">
              <a:lnSpc>
                <a:spcPts val="4037"/>
              </a:lnSpc>
              <a:spcBef>
                <a:spcPct val="0"/>
              </a:spcBef>
            </a:pPr>
            <a:r>
              <a:rPr lang="en-US" b="true" sz="2884" spc="-236">
                <a:solidFill>
                  <a:srgbClr val="3A855D"/>
                </a:solidFill>
                <a:latin typeface="Nunito Bold"/>
                <a:ea typeface="Nunito Bold"/>
                <a:cs typeface="Nunito Bold"/>
                <a:sym typeface="Nunito Bold"/>
              </a:rPr>
              <a:t>LOSS VALIDATION</a:t>
            </a:r>
          </a:p>
        </p:txBody>
      </p:sp>
      <p:sp>
        <p:nvSpPr>
          <p:cNvPr name="TextBox 6" id="6"/>
          <p:cNvSpPr txBox="true"/>
          <p:nvPr/>
        </p:nvSpPr>
        <p:spPr>
          <a:xfrm rot="0">
            <a:off x="14382508" y="2932324"/>
            <a:ext cx="3387511" cy="3270663"/>
          </a:xfrm>
          <a:prstGeom prst="rect">
            <a:avLst/>
          </a:prstGeom>
        </p:spPr>
        <p:txBody>
          <a:bodyPr anchor="t" rtlCol="false" tIns="0" lIns="0" bIns="0" rIns="0">
            <a:spAutoFit/>
          </a:bodyPr>
          <a:lstStyle/>
          <a:p>
            <a:pPr algn="ctr" marL="447173" indent="-223587" lvl="1">
              <a:lnSpc>
                <a:spcPts val="2899"/>
              </a:lnSpc>
              <a:spcBef>
                <a:spcPct val="0"/>
              </a:spcBef>
              <a:buFont typeface="Arial"/>
              <a:buChar char="•"/>
            </a:pPr>
            <a:r>
              <a:rPr lang="en-US" b="true" sz="2071" spc="-169">
                <a:solidFill>
                  <a:srgbClr val="3A855D"/>
                </a:solidFill>
                <a:latin typeface="Nunito Bold"/>
                <a:ea typeface="Nunito Bold"/>
                <a:cs typeface="Nunito Bold"/>
                <a:sym typeface="Nunito Bold"/>
              </a:rPr>
              <a:t>LOSS</a:t>
            </a:r>
            <a:r>
              <a:rPr lang="en-US" b="true" sz="2071" spc="-169">
                <a:solidFill>
                  <a:srgbClr val="3A855D"/>
                </a:solidFill>
                <a:latin typeface="Nunito Bold"/>
                <a:ea typeface="Nunito Bold"/>
                <a:cs typeface="Nunito Bold"/>
                <a:sym typeface="Nunito Bold"/>
              </a:rPr>
              <a:t> REDUCTION CONFIRMED TRAINING SUCCESS.</a:t>
            </a:r>
          </a:p>
          <a:p>
            <a:pPr algn="ctr" marL="447173" indent="-223587" lvl="1">
              <a:lnSpc>
                <a:spcPts val="2899"/>
              </a:lnSpc>
              <a:spcBef>
                <a:spcPct val="0"/>
              </a:spcBef>
              <a:buFont typeface="Arial"/>
              <a:buChar char="•"/>
            </a:pPr>
            <a:r>
              <a:rPr lang="en-US" b="true" sz="2071" spc="-169">
                <a:solidFill>
                  <a:srgbClr val="3A855D"/>
                </a:solidFill>
                <a:latin typeface="Nunito Bold"/>
                <a:ea typeface="Nunito Bold"/>
                <a:cs typeface="Nunito Bold"/>
                <a:sym typeface="Nunito Bold"/>
              </a:rPr>
              <a:t>DESPITE HIGH ACCURACY, METRICS LIKE PRECISION AND RECALL REMAINED LOW DUE TO CLASS IMBALANCE.</a:t>
            </a:r>
          </a:p>
          <a:p>
            <a:pPr algn="ctr">
              <a:lnSpc>
                <a:spcPts val="289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7827" r="0" b="6804"/>
          <a:stretch>
            <a:fillRect/>
          </a:stretch>
        </p:blipFill>
        <p:spPr>
          <a:xfrm flipH="false" flipV="false" rot="0">
            <a:off x="0" y="1935863"/>
            <a:ext cx="18288000" cy="7322437"/>
          </a:xfrm>
          <a:prstGeom prst="rect">
            <a:avLst/>
          </a:prstGeom>
        </p:spPr>
      </p:pic>
      <p:sp>
        <p:nvSpPr>
          <p:cNvPr name="TextBox 3" id="3"/>
          <p:cNvSpPr txBox="true"/>
          <p:nvPr/>
        </p:nvSpPr>
        <p:spPr>
          <a:xfrm rot="0">
            <a:off x="3905492" y="526056"/>
            <a:ext cx="10477016" cy="910038"/>
          </a:xfrm>
          <a:prstGeom prst="rect">
            <a:avLst/>
          </a:prstGeom>
        </p:spPr>
        <p:txBody>
          <a:bodyPr anchor="t" rtlCol="false" tIns="0" lIns="0" bIns="0" rIns="0">
            <a:spAutoFit/>
          </a:bodyPr>
          <a:lstStyle/>
          <a:p>
            <a:pPr algn="ctr">
              <a:lnSpc>
                <a:spcPts val="7490"/>
              </a:lnSpc>
              <a:spcBef>
                <a:spcPct val="0"/>
              </a:spcBef>
            </a:pPr>
            <a:r>
              <a:rPr lang="en-US" b="true" sz="5350" spc="-438">
                <a:solidFill>
                  <a:srgbClr val="3A855D"/>
                </a:solidFill>
                <a:latin typeface="Nunito Bold"/>
                <a:ea typeface="Nunito Bold"/>
                <a:cs typeface="Nunito Bold"/>
                <a:sym typeface="Nunito Bold"/>
              </a:rPr>
              <a:t>GNN VISULIZATION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07689" y="0"/>
            <a:ext cx="19922994" cy="11527452"/>
            <a:chOff x="0" y="0"/>
            <a:chExt cx="5247208" cy="3036037"/>
          </a:xfrm>
        </p:grpSpPr>
        <p:sp>
          <p:nvSpPr>
            <p:cNvPr name="Freeform 3" id="3"/>
            <p:cNvSpPr/>
            <p:nvPr/>
          </p:nvSpPr>
          <p:spPr>
            <a:xfrm flipH="false" flipV="false" rot="0">
              <a:off x="0" y="0"/>
              <a:ext cx="5247208" cy="3036037"/>
            </a:xfrm>
            <a:custGeom>
              <a:avLst/>
              <a:gdLst/>
              <a:ahLst/>
              <a:cxnLst/>
              <a:rect r="r" b="b" t="t" l="l"/>
              <a:pathLst>
                <a:path h="3036037" w="5247208">
                  <a:moveTo>
                    <a:pt x="5829" y="0"/>
                  </a:moveTo>
                  <a:lnTo>
                    <a:pt x="5241379" y="0"/>
                  </a:lnTo>
                  <a:cubicBezTo>
                    <a:pt x="5242925" y="0"/>
                    <a:pt x="5244408" y="614"/>
                    <a:pt x="5245501" y="1707"/>
                  </a:cubicBezTo>
                  <a:cubicBezTo>
                    <a:pt x="5246594" y="2800"/>
                    <a:pt x="5247208" y="4283"/>
                    <a:pt x="5247208" y="5829"/>
                  </a:cubicBezTo>
                  <a:lnTo>
                    <a:pt x="5247208" y="3030208"/>
                  </a:lnTo>
                  <a:cubicBezTo>
                    <a:pt x="5247208" y="3031754"/>
                    <a:pt x="5246594" y="3033236"/>
                    <a:pt x="5245501" y="3034330"/>
                  </a:cubicBezTo>
                  <a:cubicBezTo>
                    <a:pt x="5244408" y="3035423"/>
                    <a:pt x="5242925" y="3036037"/>
                    <a:pt x="5241379" y="3036037"/>
                  </a:cubicBezTo>
                  <a:lnTo>
                    <a:pt x="5829" y="3036037"/>
                  </a:lnTo>
                  <a:cubicBezTo>
                    <a:pt x="4283" y="3036037"/>
                    <a:pt x="2800" y="3035423"/>
                    <a:pt x="1707" y="3034330"/>
                  </a:cubicBezTo>
                  <a:cubicBezTo>
                    <a:pt x="614" y="3033236"/>
                    <a:pt x="0" y="3031754"/>
                    <a:pt x="0" y="3030208"/>
                  </a:cubicBezTo>
                  <a:lnTo>
                    <a:pt x="0" y="5829"/>
                  </a:lnTo>
                  <a:cubicBezTo>
                    <a:pt x="0" y="4283"/>
                    <a:pt x="614" y="2800"/>
                    <a:pt x="1707" y="1707"/>
                  </a:cubicBezTo>
                  <a:cubicBezTo>
                    <a:pt x="2800" y="614"/>
                    <a:pt x="4283" y="0"/>
                    <a:pt x="5829" y="0"/>
                  </a:cubicBezTo>
                  <a:close/>
                </a:path>
              </a:pathLst>
            </a:custGeom>
            <a:solidFill>
              <a:srgbClr val="3A855D"/>
            </a:solidFill>
          </p:spPr>
        </p:sp>
        <p:sp>
          <p:nvSpPr>
            <p:cNvPr name="TextBox 4" id="4"/>
            <p:cNvSpPr txBox="true"/>
            <p:nvPr/>
          </p:nvSpPr>
          <p:spPr>
            <a:xfrm>
              <a:off x="0" y="85725"/>
              <a:ext cx="5247208" cy="2950312"/>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4918647" y="-5179195"/>
            <a:ext cx="6743981" cy="67439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0EC"/>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385142" y="5477512"/>
            <a:ext cx="6079605" cy="4004819"/>
          </a:xfrm>
          <a:custGeom>
            <a:avLst/>
            <a:gdLst/>
            <a:ahLst/>
            <a:cxnLst/>
            <a:rect r="r" b="b" t="t" l="l"/>
            <a:pathLst>
              <a:path h="4004819" w="6079605">
                <a:moveTo>
                  <a:pt x="0" y="0"/>
                </a:moveTo>
                <a:lnTo>
                  <a:pt x="6079605" y="0"/>
                </a:lnTo>
                <a:lnTo>
                  <a:pt x="6079605" y="4004819"/>
                </a:lnTo>
                <a:lnTo>
                  <a:pt x="0" y="4004819"/>
                </a:lnTo>
                <a:lnTo>
                  <a:pt x="0" y="0"/>
                </a:lnTo>
                <a:close/>
              </a:path>
            </a:pathLst>
          </a:custGeom>
          <a:blipFill>
            <a:blip r:embed="rId2"/>
            <a:stretch>
              <a:fillRect l="0" t="0" r="0" b="0"/>
            </a:stretch>
          </a:blipFill>
        </p:spPr>
      </p:sp>
      <p:sp>
        <p:nvSpPr>
          <p:cNvPr name="Freeform 9" id="9"/>
          <p:cNvSpPr/>
          <p:nvPr/>
        </p:nvSpPr>
        <p:spPr>
          <a:xfrm flipH="false" flipV="false" rot="0">
            <a:off x="6889932" y="2573559"/>
            <a:ext cx="11132960" cy="5139882"/>
          </a:xfrm>
          <a:custGeom>
            <a:avLst/>
            <a:gdLst/>
            <a:ahLst/>
            <a:cxnLst/>
            <a:rect r="r" b="b" t="t" l="l"/>
            <a:pathLst>
              <a:path h="5139882" w="11132960">
                <a:moveTo>
                  <a:pt x="0" y="0"/>
                </a:moveTo>
                <a:lnTo>
                  <a:pt x="11132960" y="0"/>
                </a:lnTo>
                <a:lnTo>
                  <a:pt x="11132960" y="5139882"/>
                </a:lnTo>
                <a:lnTo>
                  <a:pt x="0" y="5139882"/>
                </a:lnTo>
                <a:lnTo>
                  <a:pt x="0" y="0"/>
                </a:lnTo>
                <a:close/>
              </a:path>
            </a:pathLst>
          </a:custGeom>
          <a:blipFill>
            <a:blip r:embed="rId3"/>
            <a:stretch>
              <a:fillRect l="0" t="-1036" r="0" b="-1036"/>
            </a:stretch>
          </a:blipFill>
        </p:spPr>
      </p:sp>
      <p:sp>
        <p:nvSpPr>
          <p:cNvPr name="TextBox 10" id="10"/>
          <p:cNvSpPr txBox="true"/>
          <p:nvPr/>
        </p:nvSpPr>
        <p:spPr>
          <a:xfrm rot="0">
            <a:off x="931611" y="4680019"/>
            <a:ext cx="4913372" cy="463481"/>
          </a:xfrm>
          <a:prstGeom prst="rect">
            <a:avLst/>
          </a:prstGeom>
        </p:spPr>
        <p:txBody>
          <a:bodyPr anchor="t" rtlCol="false" tIns="0" lIns="0" bIns="0" rIns="0">
            <a:spAutoFit/>
          </a:bodyPr>
          <a:lstStyle/>
          <a:p>
            <a:pPr algn="ctr">
              <a:lnSpc>
                <a:spcPts val="3884"/>
              </a:lnSpc>
              <a:spcBef>
                <a:spcPct val="0"/>
              </a:spcBef>
            </a:pPr>
            <a:r>
              <a:rPr lang="en-US" sz="2774" spc="-227">
                <a:solidFill>
                  <a:srgbClr val="F1F0EC"/>
                </a:solidFill>
                <a:latin typeface="Nunito"/>
                <a:ea typeface="Nunito"/>
                <a:cs typeface="Nunito"/>
                <a:sym typeface="Nunito"/>
              </a:rPr>
              <a:t>Distrib</a:t>
            </a:r>
            <a:r>
              <a:rPr lang="en-US" sz="2774" spc="-227">
                <a:solidFill>
                  <a:srgbClr val="F1F0EC"/>
                </a:solidFill>
                <a:latin typeface="Nunito"/>
                <a:ea typeface="Nunito"/>
                <a:cs typeface="Nunito"/>
                <a:sym typeface="Nunito"/>
              </a:rPr>
              <a:t>ution of FICO Categories</a:t>
            </a:r>
          </a:p>
        </p:txBody>
      </p:sp>
      <p:sp>
        <p:nvSpPr>
          <p:cNvPr name="TextBox 11" id="11"/>
          <p:cNvSpPr txBox="true"/>
          <p:nvPr/>
        </p:nvSpPr>
        <p:spPr>
          <a:xfrm rot="0">
            <a:off x="9144000" y="7998469"/>
            <a:ext cx="7197306" cy="440122"/>
          </a:xfrm>
          <a:prstGeom prst="rect">
            <a:avLst/>
          </a:prstGeom>
        </p:spPr>
        <p:txBody>
          <a:bodyPr anchor="t" rtlCol="false" tIns="0" lIns="0" bIns="0" rIns="0">
            <a:spAutoFit/>
          </a:bodyPr>
          <a:lstStyle/>
          <a:p>
            <a:pPr algn="ctr">
              <a:lnSpc>
                <a:spcPts val="3666"/>
              </a:lnSpc>
              <a:spcBef>
                <a:spcPct val="0"/>
              </a:spcBef>
            </a:pPr>
            <a:r>
              <a:rPr lang="en-US" sz="2619" spc="-214">
                <a:solidFill>
                  <a:srgbClr val="F1F0EC"/>
                </a:solidFill>
                <a:latin typeface="Nunito"/>
                <a:ea typeface="Nunito"/>
                <a:cs typeface="Nunito"/>
                <a:sym typeface="Nunito"/>
              </a:rPr>
              <a:t>Total Spending Across All Users on Different Category</a:t>
            </a:r>
          </a:p>
        </p:txBody>
      </p:sp>
      <p:sp>
        <p:nvSpPr>
          <p:cNvPr name="TextBox 12" id="12"/>
          <p:cNvSpPr txBox="true"/>
          <p:nvPr/>
        </p:nvSpPr>
        <p:spPr>
          <a:xfrm rot="0">
            <a:off x="4898429" y="704373"/>
            <a:ext cx="8491141" cy="1127762"/>
          </a:xfrm>
          <a:prstGeom prst="rect">
            <a:avLst/>
          </a:prstGeom>
        </p:spPr>
        <p:txBody>
          <a:bodyPr anchor="t" rtlCol="false" tIns="0" lIns="0" bIns="0" rIns="0">
            <a:spAutoFit/>
          </a:bodyPr>
          <a:lstStyle/>
          <a:p>
            <a:pPr algn="ctr">
              <a:lnSpc>
                <a:spcPts val="9239"/>
              </a:lnSpc>
              <a:spcBef>
                <a:spcPct val="0"/>
              </a:spcBef>
            </a:pPr>
            <a:r>
              <a:rPr lang="en-US" b="true" sz="6599" spc="-541">
                <a:solidFill>
                  <a:srgbClr val="F1F0EC"/>
                </a:solidFill>
                <a:latin typeface="Nunito Bold"/>
                <a:ea typeface="Nunito Bold"/>
                <a:cs typeface="Nunito Bold"/>
                <a:sym typeface="Nunito Bold"/>
              </a:rPr>
              <a:t>Exploratory Data Analysis</a:t>
            </a:r>
          </a:p>
        </p:txBody>
      </p:sp>
      <p:grpSp>
        <p:nvGrpSpPr>
          <p:cNvPr name="Group 13" id="13"/>
          <p:cNvGrpSpPr/>
          <p:nvPr/>
        </p:nvGrpSpPr>
        <p:grpSpPr>
          <a:xfrm rot="0">
            <a:off x="-307689" y="0"/>
            <a:ext cx="20075394" cy="11679852"/>
            <a:chOff x="0" y="0"/>
            <a:chExt cx="5287346" cy="3076175"/>
          </a:xfrm>
        </p:grpSpPr>
        <p:sp>
          <p:nvSpPr>
            <p:cNvPr name="Freeform 14" id="14"/>
            <p:cNvSpPr/>
            <p:nvPr/>
          </p:nvSpPr>
          <p:spPr>
            <a:xfrm flipH="false" flipV="false" rot="0">
              <a:off x="0" y="0"/>
              <a:ext cx="5287346" cy="3076175"/>
            </a:xfrm>
            <a:custGeom>
              <a:avLst/>
              <a:gdLst/>
              <a:ahLst/>
              <a:cxnLst/>
              <a:rect r="r" b="b" t="t" l="l"/>
              <a:pathLst>
                <a:path h="3076175" w="5287346">
                  <a:moveTo>
                    <a:pt x="5785" y="0"/>
                  </a:moveTo>
                  <a:lnTo>
                    <a:pt x="5281562" y="0"/>
                  </a:lnTo>
                  <a:cubicBezTo>
                    <a:pt x="5284756" y="0"/>
                    <a:pt x="5287346" y="2590"/>
                    <a:pt x="5287346" y="5785"/>
                  </a:cubicBezTo>
                  <a:lnTo>
                    <a:pt x="5287346" y="3070390"/>
                  </a:lnTo>
                  <a:cubicBezTo>
                    <a:pt x="5287346" y="3073585"/>
                    <a:pt x="5284756" y="3076175"/>
                    <a:pt x="5281562" y="3076175"/>
                  </a:cubicBezTo>
                  <a:lnTo>
                    <a:pt x="5785" y="3076175"/>
                  </a:lnTo>
                  <a:cubicBezTo>
                    <a:pt x="2590" y="3076175"/>
                    <a:pt x="0" y="3073585"/>
                    <a:pt x="0" y="3070390"/>
                  </a:cubicBezTo>
                  <a:lnTo>
                    <a:pt x="0" y="5785"/>
                  </a:lnTo>
                  <a:cubicBezTo>
                    <a:pt x="0" y="2590"/>
                    <a:pt x="2590" y="0"/>
                    <a:pt x="5785" y="0"/>
                  </a:cubicBezTo>
                  <a:close/>
                </a:path>
              </a:pathLst>
            </a:custGeom>
            <a:solidFill>
              <a:srgbClr val="3A855D"/>
            </a:solidFill>
          </p:spPr>
        </p:sp>
        <p:sp>
          <p:nvSpPr>
            <p:cNvPr name="TextBox 15" id="15"/>
            <p:cNvSpPr txBox="true"/>
            <p:nvPr/>
          </p:nvSpPr>
          <p:spPr>
            <a:xfrm>
              <a:off x="0" y="85725"/>
              <a:ext cx="5287346" cy="2990450"/>
            </a:xfrm>
            <a:prstGeom prst="rect">
              <a:avLst/>
            </a:prstGeom>
          </p:spPr>
          <p:txBody>
            <a:bodyPr anchor="ctr" rtlCol="false" tIns="50800" lIns="50800" bIns="50800" rIns="50800"/>
            <a:lstStyle/>
            <a:p>
              <a:pPr algn="ctr">
                <a:lnSpc>
                  <a:spcPts val="1925"/>
                </a:lnSpc>
              </a:pPr>
            </a:p>
          </p:txBody>
        </p:sp>
      </p:grpSp>
      <p:sp>
        <p:nvSpPr>
          <p:cNvPr name="Freeform 16" id="16"/>
          <p:cNvSpPr/>
          <p:nvPr/>
        </p:nvSpPr>
        <p:spPr>
          <a:xfrm flipH="false" flipV="false" rot="0">
            <a:off x="0" y="-29039"/>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4">
              <a:alphaModFix amt="32999"/>
            </a:blip>
            <a:stretch>
              <a:fillRect l="0" t="0" r="0" b="0"/>
            </a:stretch>
          </a:blipFill>
        </p:spPr>
      </p:sp>
      <p:sp>
        <p:nvSpPr>
          <p:cNvPr name="TextBox 17" id="17"/>
          <p:cNvSpPr txBox="true"/>
          <p:nvPr/>
        </p:nvSpPr>
        <p:spPr>
          <a:xfrm rot="0">
            <a:off x="2193369" y="4274503"/>
            <a:ext cx="13901262" cy="1566544"/>
          </a:xfrm>
          <a:prstGeom prst="rect">
            <a:avLst/>
          </a:prstGeom>
        </p:spPr>
        <p:txBody>
          <a:bodyPr anchor="t" rtlCol="false" tIns="0" lIns="0" bIns="0" rIns="0">
            <a:spAutoFit/>
          </a:bodyPr>
          <a:lstStyle/>
          <a:p>
            <a:pPr algn="ctr">
              <a:lnSpc>
                <a:spcPts val="12880"/>
              </a:lnSpc>
            </a:pPr>
            <a:r>
              <a:rPr lang="en-US" sz="9200" b="true">
                <a:solidFill>
                  <a:srgbClr val="F1F0EC"/>
                </a:solidFill>
                <a:latin typeface="Canva Sans Bold"/>
                <a:ea typeface="Canva Sans Bold"/>
                <a:cs typeface="Canva Sans Bold"/>
                <a:sym typeface="Canva Sans Bold"/>
              </a:rPr>
              <a:t>Customer Segmentation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3543600" y="6008426"/>
            <a:ext cx="6124955" cy="612495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4" id="4"/>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110435" y="-126171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7957957">
            <a:off x="15370233" y="-1028700"/>
            <a:ext cx="3778135" cy="4114800"/>
          </a:xfrm>
          <a:custGeom>
            <a:avLst/>
            <a:gdLst/>
            <a:ahLst/>
            <a:cxnLst/>
            <a:rect r="r" b="b" t="t" l="l"/>
            <a:pathLst>
              <a:path h="4114800" w="3778135">
                <a:moveTo>
                  <a:pt x="0" y="0"/>
                </a:moveTo>
                <a:lnTo>
                  <a:pt x="3778134" y="0"/>
                </a:lnTo>
                <a:lnTo>
                  <a:pt x="3778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01168">
            <a:off x="-572579" y="9108270"/>
            <a:ext cx="2010388" cy="1813004"/>
          </a:xfrm>
          <a:custGeom>
            <a:avLst/>
            <a:gdLst/>
            <a:ahLst/>
            <a:cxnLst/>
            <a:rect r="r" b="b" t="t" l="l"/>
            <a:pathLst>
              <a:path h="1813004" w="2010388">
                <a:moveTo>
                  <a:pt x="0" y="0"/>
                </a:moveTo>
                <a:lnTo>
                  <a:pt x="2010388" y="0"/>
                </a:lnTo>
                <a:lnTo>
                  <a:pt x="2010388" y="1813004"/>
                </a:lnTo>
                <a:lnTo>
                  <a:pt x="0" y="18130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877059" y="2558413"/>
            <a:ext cx="6382241" cy="6512491"/>
          </a:xfrm>
          <a:custGeom>
            <a:avLst/>
            <a:gdLst/>
            <a:ahLst/>
            <a:cxnLst/>
            <a:rect r="r" b="b" t="t" l="l"/>
            <a:pathLst>
              <a:path h="6512491" w="6382241">
                <a:moveTo>
                  <a:pt x="0" y="0"/>
                </a:moveTo>
                <a:lnTo>
                  <a:pt x="6382241" y="0"/>
                </a:lnTo>
                <a:lnTo>
                  <a:pt x="6382241" y="6512491"/>
                </a:lnTo>
                <a:lnTo>
                  <a:pt x="0" y="6512491"/>
                </a:lnTo>
                <a:lnTo>
                  <a:pt x="0" y="0"/>
                </a:lnTo>
                <a:close/>
              </a:path>
            </a:pathLst>
          </a:custGeom>
          <a:blipFill>
            <a:blip r:embed="rId6"/>
            <a:stretch>
              <a:fillRect l="0" t="0" r="0" b="0"/>
            </a:stretch>
          </a:blipFill>
        </p:spPr>
      </p:sp>
      <p:sp>
        <p:nvSpPr>
          <p:cNvPr name="Freeform 11" id="11"/>
          <p:cNvSpPr/>
          <p:nvPr/>
        </p:nvSpPr>
        <p:spPr>
          <a:xfrm flipH="false" flipV="false" rot="0">
            <a:off x="115517" y="2815841"/>
            <a:ext cx="2886629" cy="3192585"/>
          </a:xfrm>
          <a:custGeom>
            <a:avLst/>
            <a:gdLst/>
            <a:ahLst/>
            <a:cxnLst/>
            <a:rect r="r" b="b" t="t" l="l"/>
            <a:pathLst>
              <a:path h="3192585" w="2886629">
                <a:moveTo>
                  <a:pt x="0" y="0"/>
                </a:moveTo>
                <a:lnTo>
                  <a:pt x="2886629" y="0"/>
                </a:lnTo>
                <a:lnTo>
                  <a:pt x="2886629" y="3192585"/>
                </a:lnTo>
                <a:lnTo>
                  <a:pt x="0" y="3192585"/>
                </a:lnTo>
                <a:lnTo>
                  <a:pt x="0" y="0"/>
                </a:lnTo>
                <a:close/>
              </a:path>
            </a:pathLst>
          </a:custGeom>
          <a:blipFill>
            <a:blip r:embed="rId7"/>
            <a:stretch>
              <a:fillRect l="0" t="0" r="0" b="0"/>
            </a:stretch>
          </a:blipFill>
        </p:spPr>
      </p:sp>
      <p:sp>
        <p:nvSpPr>
          <p:cNvPr name="TextBox 12" id="12"/>
          <p:cNvSpPr txBox="true"/>
          <p:nvPr/>
        </p:nvSpPr>
        <p:spPr>
          <a:xfrm rot="0">
            <a:off x="3974914" y="2668385"/>
            <a:ext cx="10338172" cy="6589915"/>
          </a:xfrm>
          <a:prstGeom prst="rect">
            <a:avLst/>
          </a:prstGeom>
        </p:spPr>
        <p:txBody>
          <a:bodyPr anchor="t" rtlCol="false" tIns="0" lIns="0" bIns="0" rIns="0">
            <a:spAutoFit/>
          </a:bodyPr>
          <a:lstStyle/>
          <a:p>
            <a:pPr algn="l" marL="896442" indent="-448221" lvl="1">
              <a:lnSpc>
                <a:spcPts val="5812"/>
              </a:lnSpc>
              <a:spcBef>
                <a:spcPct val="0"/>
              </a:spcBef>
              <a:buFont typeface="Arial"/>
              <a:buChar char="•"/>
            </a:pPr>
            <a:r>
              <a:rPr lang="en-US" sz="4152" spc="-340">
                <a:solidFill>
                  <a:srgbClr val="3A855D"/>
                </a:solidFill>
                <a:latin typeface="Nunito"/>
                <a:ea typeface="Nunito"/>
                <a:cs typeface="Nunito"/>
                <a:sym typeface="Nunito"/>
              </a:rPr>
              <a:t>Intr</a:t>
            </a:r>
            <a:r>
              <a:rPr lang="en-US" sz="4152" spc="-340">
                <a:solidFill>
                  <a:srgbClr val="3A855D"/>
                </a:solidFill>
                <a:latin typeface="Nunito"/>
                <a:ea typeface="Nunito"/>
                <a:cs typeface="Nunito"/>
                <a:sym typeface="Nunito"/>
              </a:rPr>
              <a:t>oduction</a:t>
            </a:r>
          </a:p>
          <a:p>
            <a:pPr algn="l" marL="896442" indent="-448221" lvl="1">
              <a:lnSpc>
                <a:spcPts val="5812"/>
              </a:lnSpc>
              <a:spcBef>
                <a:spcPct val="0"/>
              </a:spcBef>
              <a:buFont typeface="Arial"/>
              <a:buChar char="•"/>
            </a:pPr>
            <a:r>
              <a:rPr lang="en-US" sz="4152" spc="-340">
                <a:solidFill>
                  <a:srgbClr val="3A855D"/>
                </a:solidFill>
                <a:latin typeface="Nunito"/>
                <a:ea typeface="Nunito"/>
                <a:cs typeface="Nunito"/>
                <a:sym typeface="Nunito"/>
              </a:rPr>
              <a:t>Objectives</a:t>
            </a:r>
          </a:p>
          <a:p>
            <a:pPr algn="l" marL="924515" indent="-462257" lvl="1">
              <a:lnSpc>
                <a:spcPts val="5995"/>
              </a:lnSpc>
              <a:spcBef>
                <a:spcPct val="0"/>
              </a:spcBef>
              <a:buFont typeface="Arial"/>
              <a:buChar char="•"/>
            </a:pPr>
            <a:r>
              <a:rPr lang="en-US" sz="4282" spc="-351">
                <a:solidFill>
                  <a:srgbClr val="3A855D"/>
                </a:solidFill>
                <a:latin typeface="Nunito"/>
                <a:ea typeface="Nunito"/>
                <a:cs typeface="Nunito"/>
                <a:sym typeface="Nunito"/>
              </a:rPr>
              <a:t>Data Description</a:t>
            </a:r>
          </a:p>
          <a:p>
            <a:pPr algn="l" marL="896442" indent="-448221" lvl="1">
              <a:lnSpc>
                <a:spcPts val="5812"/>
              </a:lnSpc>
              <a:spcBef>
                <a:spcPct val="0"/>
              </a:spcBef>
              <a:buFont typeface="Arial"/>
              <a:buChar char="•"/>
            </a:pPr>
            <a:r>
              <a:rPr lang="en-US" sz="4152" spc="-340">
                <a:solidFill>
                  <a:srgbClr val="3A855D"/>
                </a:solidFill>
                <a:latin typeface="Nunito"/>
                <a:ea typeface="Nunito"/>
                <a:cs typeface="Nunito"/>
                <a:sym typeface="Nunito"/>
              </a:rPr>
              <a:t>Methodology</a:t>
            </a:r>
          </a:p>
          <a:p>
            <a:pPr algn="l" marL="896442" indent="-448221" lvl="1">
              <a:lnSpc>
                <a:spcPts val="5812"/>
              </a:lnSpc>
              <a:spcBef>
                <a:spcPct val="0"/>
              </a:spcBef>
              <a:buFont typeface="Arial"/>
              <a:buChar char="•"/>
            </a:pPr>
            <a:r>
              <a:rPr lang="en-US" sz="4152" spc="-340">
                <a:solidFill>
                  <a:srgbClr val="3A855D"/>
                </a:solidFill>
                <a:latin typeface="Nunito"/>
                <a:ea typeface="Nunito"/>
                <a:cs typeface="Nunito"/>
                <a:sym typeface="Nunito"/>
              </a:rPr>
              <a:t>Result</a:t>
            </a:r>
          </a:p>
          <a:p>
            <a:pPr algn="l" marL="896442" indent="-448221" lvl="1">
              <a:lnSpc>
                <a:spcPts val="5812"/>
              </a:lnSpc>
              <a:spcBef>
                <a:spcPct val="0"/>
              </a:spcBef>
              <a:buFont typeface="Arial"/>
              <a:buChar char="•"/>
            </a:pPr>
            <a:r>
              <a:rPr lang="en-US" sz="4152" spc="-340">
                <a:solidFill>
                  <a:srgbClr val="3A855D"/>
                </a:solidFill>
                <a:latin typeface="Nunito"/>
                <a:ea typeface="Nunito"/>
                <a:cs typeface="Nunito"/>
                <a:sym typeface="Nunito"/>
              </a:rPr>
              <a:t>Conslusion</a:t>
            </a:r>
          </a:p>
          <a:p>
            <a:pPr algn="l" marL="896442" indent="-448221" lvl="1">
              <a:lnSpc>
                <a:spcPts val="5812"/>
              </a:lnSpc>
              <a:spcBef>
                <a:spcPct val="0"/>
              </a:spcBef>
              <a:buFont typeface="Arial"/>
              <a:buChar char="•"/>
            </a:pPr>
            <a:r>
              <a:rPr lang="en-US" sz="4152" spc="-340">
                <a:solidFill>
                  <a:srgbClr val="3A855D"/>
                </a:solidFill>
                <a:latin typeface="Nunito"/>
                <a:ea typeface="Nunito"/>
                <a:cs typeface="Nunito"/>
                <a:sym typeface="Nunito"/>
              </a:rPr>
              <a:t>Limitaions</a:t>
            </a:r>
          </a:p>
          <a:p>
            <a:pPr algn="l" marL="896442" indent="-448221" lvl="1">
              <a:lnSpc>
                <a:spcPts val="5812"/>
              </a:lnSpc>
              <a:spcBef>
                <a:spcPct val="0"/>
              </a:spcBef>
              <a:buFont typeface="Arial"/>
              <a:buChar char="•"/>
            </a:pPr>
            <a:r>
              <a:rPr lang="en-US" sz="4152" spc="-340">
                <a:solidFill>
                  <a:srgbClr val="3A855D"/>
                </a:solidFill>
                <a:latin typeface="Nunito"/>
                <a:ea typeface="Nunito"/>
                <a:cs typeface="Nunito"/>
                <a:sym typeface="Nunito"/>
              </a:rPr>
              <a:t>Future scope</a:t>
            </a:r>
          </a:p>
          <a:p>
            <a:pPr algn="ctr">
              <a:lnSpc>
                <a:spcPts val="5812"/>
              </a:lnSpc>
              <a:spcBef>
                <a:spcPct val="0"/>
              </a:spcBef>
            </a:pPr>
          </a:p>
        </p:txBody>
      </p:sp>
      <p:sp>
        <p:nvSpPr>
          <p:cNvPr name="TextBox 13" id="13"/>
          <p:cNvSpPr txBox="true"/>
          <p:nvPr/>
        </p:nvSpPr>
        <p:spPr>
          <a:xfrm rot="0">
            <a:off x="6916281" y="847725"/>
            <a:ext cx="4455438" cy="1642019"/>
          </a:xfrm>
          <a:prstGeom prst="rect">
            <a:avLst/>
          </a:prstGeom>
        </p:spPr>
        <p:txBody>
          <a:bodyPr anchor="t" rtlCol="false" tIns="0" lIns="0" bIns="0" rIns="0">
            <a:spAutoFit/>
          </a:bodyPr>
          <a:lstStyle/>
          <a:p>
            <a:pPr algn="ctr">
              <a:lnSpc>
                <a:spcPts val="13445"/>
              </a:lnSpc>
              <a:spcBef>
                <a:spcPct val="0"/>
              </a:spcBef>
            </a:pPr>
            <a:r>
              <a:rPr lang="en-US" sz="9603" spc="-787">
                <a:solidFill>
                  <a:srgbClr val="3A855D"/>
                </a:solidFill>
                <a:latin typeface="Nunito"/>
                <a:ea typeface="Nunito"/>
                <a:cs typeface="Nunito"/>
                <a:sym typeface="Nunito"/>
              </a:rPr>
              <a:t>Overview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3273283" y="1144543"/>
            <a:ext cx="4131891" cy="4292874"/>
          </a:xfrm>
          <a:custGeom>
            <a:avLst/>
            <a:gdLst/>
            <a:ahLst/>
            <a:cxnLst/>
            <a:rect r="r" b="b" t="t" l="l"/>
            <a:pathLst>
              <a:path h="4292874" w="4131891">
                <a:moveTo>
                  <a:pt x="0" y="0"/>
                </a:moveTo>
                <a:lnTo>
                  <a:pt x="4131891" y="0"/>
                </a:lnTo>
                <a:lnTo>
                  <a:pt x="4131891" y="4292874"/>
                </a:lnTo>
                <a:lnTo>
                  <a:pt x="0" y="42928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61313" y="933450"/>
            <a:ext cx="10477016" cy="910038"/>
          </a:xfrm>
          <a:prstGeom prst="rect">
            <a:avLst/>
          </a:prstGeom>
        </p:spPr>
        <p:txBody>
          <a:bodyPr anchor="t" rtlCol="false" tIns="0" lIns="0" bIns="0" rIns="0">
            <a:spAutoFit/>
          </a:bodyPr>
          <a:lstStyle/>
          <a:p>
            <a:pPr algn="ctr">
              <a:lnSpc>
                <a:spcPts val="7490"/>
              </a:lnSpc>
              <a:spcBef>
                <a:spcPct val="0"/>
              </a:spcBef>
            </a:pPr>
            <a:r>
              <a:rPr lang="en-US" b="true" sz="5350" spc="-438">
                <a:solidFill>
                  <a:srgbClr val="3A855D"/>
                </a:solidFill>
                <a:latin typeface="Nunito Bold"/>
                <a:ea typeface="Nunito Bold"/>
                <a:cs typeface="Nunito Bold"/>
                <a:sym typeface="Nunito Bold"/>
              </a:rPr>
              <a:t>CUSTOMER SEGMENTATION</a:t>
            </a:r>
          </a:p>
        </p:txBody>
      </p:sp>
      <p:sp>
        <p:nvSpPr>
          <p:cNvPr name="TextBox 4" id="4"/>
          <p:cNvSpPr txBox="true"/>
          <p:nvPr/>
        </p:nvSpPr>
        <p:spPr>
          <a:xfrm rot="0">
            <a:off x="940525" y="2671413"/>
            <a:ext cx="11259303" cy="6067820"/>
          </a:xfrm>
          <a:prstGeom prst="rect">
            <a:avLst/>
          </a:prstGeom>
        </p:spPr>
        <p:txBody>
          <a:bodyPr anchor="t" rtlCol="false" tIns="0" lIns="0" bIns="0" rIns="0">
            <a:spAutoFit/>
          </a:bodyPr>
          <a:lstStyle/>
          <a:p>
            <a:pPr algn="l">
              <a:lnSpc>
                <a:spcPts val="4363"/>
              </a:lnSpc>
              <a:spcBef>
                <a:spcPct val="0"/>
              </a:spcBef>
            </a:pPr>
            <a:r>
              <a:rPr lang="en-US" sz="3116" spc="-255">
                <a:solidFill>
                  <a:srgbClr val="3A855D"/>
                </a:solidFill>
                <a:latin typeface="Nunito"/>
                <a:ea typeface="Nunito"/>
                <a:cs typeface="Nunito"/>
                <a:sym typeface="Nunito"/>
              </a:rPr>
              <a:t>This stage aims to gr</a:t>
            </a:r>
            <a:r>
              <a:rPr lang="en-US" sz="3116" spc="-255">
                <a:solidFill>
                  <a:srgbClr val="3A855D"/>
                </a:solidFill>
                <a:latin typeface="Nunito"/>
                <a:ea typeface="Nunito"/>
                <a:cs typeface="Nunito"/>
                <a:sym typeface="Nunito"/>
              </a:rPr>
              <a:t>oup users with similar behavior and financial patterns using only non-fraudulent transactions. We created a detailed dataset by combining transaction, user, and card information to support personalized services and better fraud risk analysis.</a:t>
            </a:r>
          </a:p>
          <a:p>
            <a:pPr algn="l">
              <a:lnSpc>
                <a:spcPts val="4363"/>
              </a:lnSpc>
              <a:spcBef>
                <a:spcPct val="0"/>
              </a:spcBef>
            </a:pPr>
          </a:p>
          <a:p>
            <a:pPr algn="l">
              <a:lnSpc>
                <a:spcPts val="4363"/>
              </a:lnSpc>
              <a:spcBef>
                <a:spcPct val="0"/>
              </a:spcBef>
            </a:pPr>
            <a:r>
              <a:rPr lang="en-US" sz="3116" spc="-255">
                <a:solidFill>
                  <a:srgbClr val="3A855D"/>
                </a:solidFill>
                <a:latin typeface="Nunito"/>
                <a:ea typeface="Nunito"/>
                <a:cs typeface="Nunito"/>
                <a:sym typeface="Nunito"/>
              </a:rPr>
              <a:t>The dataset includes 2,000 users with 25 features covering demographics, financial standing, credit risk, transaction behavior, and activity metrics. This data is aggregated and filtered to exclude users with any fraudulent transactions, focusing solely on genuine user behavior.</a:t>
            </a:r>
          </a:p>
          <a:p>
            <a:pPr algn="l">
              <a:lnSpc>
                <a:spcPts val="4363"/>
              </a:lnSpc>
              <a:spcBef>
                <a:spcPct val="0"/>
              </a:spcBef>
            </a:pPr>
          </a:p>
          <a:p>
            <a:pPr algn="l">
              <a:lnSpc>
                <a:spcPts val="4363"/>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545652" y="1171735"/>
            <a:ext cx="9371303" cy="7534320"/>
          </a:xfrm>
          <a:prstGeom prst="rect">
            <a:avLst/>
          </a:prstGeom>
        </p:spPr>
        <p:txBody>
          <a:bodyPr anchor="t" rtlCol="false" tIns="0" lIns="0" bIns="0" rIns="0">
            <a:spAutoFit/>
          </a:bodyPr>
          <a:lstStyle/>
          <a:p>
            <a:pPr algn="l">
              <a:lnSpc>
                <a:spcPts val="4023"/>
              </a:lnSpc>
            </a:pPr>
            <a:r>
              <a:rPr lang="en-US" sz="2873" spc="-235">
                <a:solidFill>
                  <a:srgbClr val="3A855D"/>
                </a:solidFill>
                <a:latin typeface="Public Sans"/>
                <a:ea typeface="Public Sans"/>
                <a:cs typeface="Public Sans"/>
                <a:sym typeface="Public Sans"/>
              </a:rPr>
              <a:t>Preprocessing Pipeline</a:t>
            </a:r>
          </a:p>
          <a:p>
            <a:pPr algn="l">
              <a:lnSpc>
                <a:spcPts val="3473"/>
              </a:lnSpc>
            </a:pPr>
            <a:r>
              <a:rPr lang="en-US" sz="2481" spc="-203">
                <a:solidFill>
                  <a:srgbClr val="3A855D"/>
                </a:solidFill>
                <a:latin typeface="Public Sans"/>
                <a:ea typeface="Public Sans"/>
                <a:cs typeface="Public Sans"/>
                <a:sym typeface="Public Sans"/>
              </a:rPr>
              <a:t>1. Outlier Detection and Removal</a:t>
            </a:r>
          </a:p>
          <a:p>
            <a:pPr algn="l">
              <a:lnSpc>
                <a:spcPts val="3473"/>
              </a:lnSpc>
            </a:pPr>
            <a:r>
              <a:rPr lang="en-US" sz="2481" spc="-203">
                <a:solidFill>
                  <a:srgbClr val="3A855D"/>
                </a:solidFill>
                <a:latin typeface="Public Sans"/>
                <a:ea typeface="Public Sans"/>
                <a:cs typeface="Public Sans"/>
                <a:sym typeface="Public Sans"/>
              </a:rPr>
              <a:t>Outliers were identified using the IQR method across all numeric features. Observations falling outside 1.5×IQR from the quartiles were removed to avoid distortion in cluster boundaries.</a:t>
            </a:r>
          </a:p>
          <a:p>
            <a:pPr algn="l">
              <a:lnSpc>
                <a:spcPts val="3473"/>
              </a:lnSpc>
            </a:pPr>
            <a:r>
              <a:rPr lang="en-US" sz="2481" spc="-203">
                <a:solidFill>
                  <a:srgbClr val="3A855D"/>
                </a:solidFill>
                <a:latin typeface="Public Sans"/>
                <a:ea typeface="Public Sans"/>
                <a:cs typeface="Public Sans"/>
                <a:sym typeface="Public Sans"/>
              </a:rPr>
              <a:t>2. Feature Scaling</a:t>
            </a:r>
          </a:p>
          <a:p>
            <a:pPr algn="l">
              <a:lnSpc>
                <a:spcPts val="3473"/>
              </a:lnSpc>
              <a:spcBef>
                <a:spcPct val="0"/>
              </a:spcBef>
            </a:pPr>
            <a:r>
              <a:rPr lang="en-US" sz="2481" spc="-203">
                <a:solidFill>
                  <a:srgbClr val="3A855D"/>
                </a:solidFill>
                <a:latin typeface="Public Sans"/>
                <a:ea typeface="Public Sans"/>
                <a:cs typeface="Public Sans"/>
                <a:sym typeface="Public Sans"/>
              </a:rPr>
              <a:t>All numerical features were standardized using StandardScaler to normalize feature distributi</a:t>
            </a:r>
            <a:r>
              <a:rPr lang="en-US" sz="2481" spc="-203">
                <a:solidFill>
                  <a:srgbClr val="3A855D"/>
                </a:solidFill>
                <a:latin typeface="Public Sans"/>
                <a:ea typeface="Public Sans"/>
                <a:cs typeface="Public Sans"/>
                <a:sym typeface="Public Sans"/>
              </a:rPr>
              <a:t>ons, ensuring uniform influence on distance-based algorithms like K-Means.</a:t>
            </a:r>
          </a:p>
          <a:p>
            <a:pPr algn="l">
              <a:lnSpc>
                <a:spcPts val="3473"/>
              </a:lnSpc>
              <a:spcBef>
                <a:spcPct val="0"/>
              </a:spcBef>
            </a:pPr>
            <a:r>
              <a:rPr lang="en-US" sz="2481" spc="-203">
                <a:solidFill>
                  <a:srgbClr val="3A855D"/>
                </a:solidFill>
                <a:latin typeface="Public Sans"/>
                <a:ea typeface="Public Sans"/>
                <a:cs typeface="Public Sans"/>
                <a:sym typeface="Public Sans"/>
              </a:rPr>
              <a:t>3. Dimensionality Reduction</a:t>
            </a:r>
          </a:p>
          <a:p>
            <a:pPr algn="l">
              <a:lnSpc>
                <a:spcPts val="3473"/>
              </a:lnSpc>
              <a:spcBef>
                <a:spcPct val="0"/>
              </a:spcBef>
            </a:pPr>
            <a:r>
              <a:rPr lang="en-US" sz="2481" spc="-203">
                <a:solidFill>
                  <a:srgbClr val="3A855D"/>
                </a:solidFill>
                <a:latin typeface="Public Sans"/>
                <a:ea typeface="Public Sans"/>
                <a:cs typeface="Public Sans"/>
                <a:sym typeface="Public Sans"/>
              </a:rPr>
              <a:t>To support cluster visualization and reduce noise, Principal Component Analysis (PCA) was used to reduce the feature space to 2 dimensions. This also aids in detecting natural groupings visually.</a:t>
            </a:r>
          </a:p>
          <a:p>
            <a:pPr algn="l">
              <a:lnSpc>
                <a:spcPts val="3473"/>
              </a:lnSpc>
              <a:spcBef>
                <a:spcPct val="0"/>
              </a:spcBef>
            </a:pPr>
            <a:r>
              <a:rPr lang="en-US" sz="2481" spc="-203">
                <a:solidFill>
                  <a:srgbClr val="3A855D"/>
                </a:solidFill>
                <a:latin typeface="Public Sans"/>
                <a:ea typeface="Public Sans"/>
                <a:cs typeface="Public Sans"/>
                <a:sym typeface="Public Sans"/>
              </a:rPr>
              <a:t>4. Multicollinearity Check (VIF)</a:t>
            </a:r>
          </a:p>
          <a:p>
            <a:pPr algn="l">
              <a:lnSpc>
                <a:spcPts val="3473"/>
              </a:lnSpc>
              <a:spcBef>
                <a:spcPct val="0"/>
              </a:spcBef>
            </a:pPr>
            <a:r>
              <a:rPr lang="en-US" sz="2481" spc="-203">
                <a:solidFill>
                  <a:srgbClr val="3A855D"/>
                </a:solidFill>
                <a:latin typeface="Public Sans"/>
                <a:ea typeface="Public Sans"/>
                <a:cs typeface="Public Sans"/>
                <a:sym typeface="Public Sans"/>
              </a:rPr>
              <a:t>Variance Inflation Factor (VIF) was calculated for each feature to detect multicollinearity. Features with high VIF were flagged as potentially redundant and monitored to improve cluster quality and interpretability.</a:t>
            </a:r>
          </a:p>
        </p:txBody>
      </p:sp>
      <p:sp>
        <p:nvSpPr>
          <p:cNvPr name="Freeform 3" id="3"/>
          <p:cNvSpPr/>
          <p:nvPr/>
        </p:nvSpPr>
        <p:spPr>
          <a:xfrm flipH="false" flipV="false" rot="0">
            <a:off x="10312817" y="1698600"/>
            <a:ext cx="7570003" cy="6889800"/>
          </a:xfrm>
          <a:custGeom>
            <a:avLst/>
            <a:gdLst/>
            <a:ahLst/>
            <a:cxnLst/>
            <a:rect r="r" b="b" t="t" l="l"/>
            <a:pathLst>
              <a:path h="6889800" w="7570003">
                <a:moveTo>
                  <a:pt x="0" y="0"/>
                </a:moveTo>
                <a:lnTo>
                  <a:pt x="7570002" y="0"/>
                </a:lnTo>
                <a:lnTo>
                  <a:pt x="7570002" y="6889800"/>
                </a:lnTo>
                <a:lnTo>
                  <a:pt x="0" y="6889800"/>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4844088" y="727038"/>
            <a:ext cx="8128571" cy="962660"/>
          </a:xfrm>
          <a:prstGeom prst="rect">
            <a:avLst/>
          </a:prstGeom>
        </p:spPr>
        <p:txBody>
          <a:bodyPr anchor="t" rtlCol="false" tIns="0" lIns="0" bIns="0" rIns="0">
            <a:spAutoFit/>
          </a:bodyPr>
          <a:lstStyle/>
          <a:p>
            <a:pPr algn="ctr">
              <a:lnSpc>
                <a:spcPts val="7840"/>
              </a:lnSpc>
              <a:spcBef>
                <a:spcPct val="0"/>
              </a:spcBef>
            </a:pPr>
            <a:r>
              <a:rPr lang="en-US" b="true" sz="5600" spc="-459">
                <a:solidFill>
                  <a:srgbClr val="3A855D"/>
                </a:solidFill>
                <a:latin typeface="Nunito Bold"/>
                <a:ea typeface="Nunito Bold"/>
                <a:cs typeface="Nunito Bold"/>
                <a:sym typeface="Nunito Bold"/>
              </a:rPr>
              <a:t>K - Means Clustering</a:t>
            </a:r>
          </a:p>
        </p:txBody>
      </p:sp>
      <p:sp>
        <p:nvSpPr>
          <p:cNvPr name="TextBox 3" id="3"/>
          <p:cNvSpPr txBox="true"/>
          <p:nvPr/>
        </p:nvSpPr>
        <p:spPr>
          <a:xfrm rot="0">
            <a:off x="1028700" y="1989597"/>
            <a:ext cx="13695952" cy="6088730"/>
          </a:xfrm>
          <a:prstGeom prst="rect">
            <a:avLst/>
          </a:prstGeom>
        </p:spPr>
        <p:txBody>
          <a:bodyPr anchor="t" rtlCol="false" tIns="0" lIns="0" bIns="0" rIns="0">
            <a:spAutoFit/>
          </a:bodyPr>
          <a:lstStyle/>
          <a:p>
            <a:pPr algn="l">
              <a:lnSpc>
                <a:spcPts val="4756"/>
              </a:lnSpc>
            </a:pPr>
            <a:r>
              <a:rPr lang="en-US" sz="3397" spc="-278">
                <a:solidFill>
                  <a:srgbClr val="3A855D"/>
                </a:solidFill>
                <a:latin typeface="Nunito"/>
                <a:ea typeface="Nunito"/>
                <a:cs typeface="Nunito"/>
                <a:sym typeface="Nunito"/>
              </a:rPr>
              <a:t>We first applied the K-Means clustering algorithm, a widely used unsupervised learning technique that partitions data into a predefined number of clusters (K). </a:t>
            </a:r>
          </a:p>
          <a:p>
            <a:pPr algn="l">
              <a:lnSpc>
                <a:spcPts val="4756"/>
              </a:lnSpc>
            </a:pPr>
          </a:p>
          <a:p>
            <a:pPr algn="l">
              <a:lnSpc>
                <a:spcPts val="4756"/>
              </a:lnSpc>
            </a:pPr>
            <a:r>
              <a:rPr lang="en-US" sz="3397" spc="-278">
                <a:solidFill>
                  <a:srgbClr val="3A855D"/>
                </a:solidFill>
                <a:latin typeface="Nunito"/>
                <a:ea typeface="Nunito"/>
                <a:cs typeface="Nunito"/>
                <a:sym typeface="Nunito"/>
              </a:rPr>
              <a:t>The algorithm follows these steps:</a:t>
            </a:r>
          </a:p>
          <a:p>
            <a:pPr algn="l" marL="733452" indent="-366726" lvl="1">
              <a:lnSpc>
                <a:spcPts val="4756"/>
              </a:lnSpc>
              <a:buAutoNum type="arabicPeriod" startAt="1"/>
            </a:pPr>
            <a:r>
              <a:rPr lang="en-US" sz="3397" spc="-278">
                <a:solidFill>
                  <a:srgbClr val="3A855D"/>
                </a:solidFill>
                <a:latin typeface="Nunito"/>
                <a:ea typeface="Nunito"/>
                <a:cs typeface="Nunito"/>
                <a:sym typeface="Nunito"/>
              </a:rPr>
              <a:t>Initialization: Select K initial centroids (either randomly or using smarter methods like K-Means++).</a:t>
            </a:r>
          </a:p>
          <a:p>
            <a:pPr algn="l" marL="733452" indent="-366726" lvl="1">
              <a:lnSpc>
                <a:spcPts val="4756"/>
              </a:lnSpc>
              <a:buAutoNum type="arabicPeriod" startAt="1"/>
            </a:pPr>
            <a:r>
              <a:rPr lang="en-US" sz="3397" spc="-278">
                <a:solidFill>
                  <a:srgbClr val="3A855D"/>
                </a:solidFill>
                <a:latin typeface="Nunito"/>
                <a:ea typeface="Nunito"/>
                <a:cs typeface="Nunito"/>
                <a:sym typeface="Nunito"/>
              </a:rPr>
              <a:t>Assignment Step: Assign each point to the nearest centroid, forming clusters.</a:t>
            </a:r>
          </a:p>
          <a:p>
            <a:pPr algn="l" marL="733452" indent="-366726" lvl="1">
              <a:lnSpc>
                <a:spcPts val="4756"/>
              </a:lnSpc>
              <a:buAutoNum type="arabicPeriod" startAt="1"/>
            </a:pPr>
            <a:r>
              <a:rPr lang="en-US" sz="3397" spc="-278">
                <a:solidFill>
                  <a:srgbClr val="3A855D"/>
                </a:solidFill>
                <a:latin typeface="Nunito"/>
                <a:ea typeface="Nunito"/>
                <a:cs typeface="Nunito"/>
                <a:sym typeface="Nunito"/>
              </a:rPr>
              <a:t>Update Step: Recalculate the centroids as the mean of the points in each cluster.</a:t>
            </a:r>
          </a:p>
          <a:p>
            <a:pPr algn="l" marL="733452" indent="-366726" lvl="1">
              <a:lnSpc>
                <a:spcPts val="4756"/>
              </a:lnSpc>
              <a:buAutoNum type="arabicPeriod" startAt="1"/>
            </a:pPr>
            <a:r>
              <a:rPr lang="en-US" sz="3397" spc="-278">
                <a:solidFill>
                  <a:srgbClr val="3A855D"/>
                </a:solidFill>
                <a:latin typeface="Nunito"/>
                <a:ea typeface="Nunito"/>
                <a:cs typeface="Nunito"/>
                <a:sym typeface="Nunito"/>
              </a:rPr>
              <a:t>Repeat the assignment and update steps until convergence (when centroids no longer move significantly).</a:t>
            </a:r>
          </a:p>
          <a:p>
            <a:pPr algn="l">
              <a:lnSpc>
                <a:spcPts val="244"/>
              </a:lnSpc>
              <a:spcBef>
                <a:spcPct val="0"/>
              </a:spcBef>
            </a:pPr>
          </a:p>
        </p:txBody>
      </p:sp>
      <p:sp>
        <p:nvSpPr>
          <p:cNvPr name="TextBox 4" id="4"/>
          <p:cNvSpPr txBox="true"/>
          <p:nvPr/>
        </p:nvSpPr>
        <p:spPr>
          <a:xfrm rot="0">
            <a:off x="1028700" y="8132520"/>
            <a:ext cx="14121728" cy="1805059"/>
          </a:xfrm>
          <a:prstGeom prst="rect">
            <a:avLst/>
          </a:prstGeom>
        </p:spPr>
        <p:txBody>
          <a:bodyPr anchor="t" rtlCol="false" tIns="0" lIns="0" bIns="0" rIns="0">
            <a:spAutoFit/>
          </a:bodyPr>
          <a:lstStyle/>
          <a:p>
            <a:pPr algn="just">
              <a:lnSpc>
                <a:spcPts val="4526"/>
              </a:lnSpc>
            </a:pPr>
            <a:r>
              <a:rPr lang="en-US" sz="3233" spc="-265">
                <a:solidFill>
                  <a:srgbClr val="3A855D"/>
                </a:solidFill>
                <a:latin typeface="Nunito"/>
                <a:ea typeface="Nunito"/>
                <a:cs typeface="Nunito"/>
                <a:sym typeface="Nunito"/>
              </a:rPr>
              <a:t>To visualize high-dimensional data in 2D, we used Principal Component Analysis (PCA) for dimensionality reduction.</a:t>
            </a:r>
          </a:p>
          <a:p>
            <a:pPr algn="just">
              <a:lnSpc>
                <a:spcPts val="5440"/>
              </a:lnSpc>
              <a:spcBef>
                <a:spcPct val="0"/>
              </a:spcBef>
            </a:pPr>
          </a:p>
        </p:txBody>
      </p:sp>
      <p:sp>
        <p:nvSpPr>
          <p:cNvPr name="Freeform 5" id="5"/>
          <p:cNvSpPr/>
          <p:nvPr/>
        </p:nvSpPr>
        <p:spPr>
          <a:xfrm flipH="false" flipV="false" rot="0">
            <a:off x="13603766" y="338195"/>
            <a:ext cx="4684234" cy="4409035"/>
          </a:xfrm>
          <a:custGeom>
            <a:avLst/>
            <a:gdLst/>
            <a:ahLst/>
            <a:cxnLst/>
            <a:rect r="r" b="b" t="t" l="l"/>
            <a:pathLst>
              <a:path h="4409035" w="4684234">
                <a:moveTo>
                  <a:pt x="0" y="0"/>
                </a:moveTo>
                <a:lnTo>
                  <a:pt x="4684234" y="0"/>
                </a:lnTo>
                <a:lnTo>
                  <a:pt x="4684234" y="4409035"/>
                </a:lnTo>
                <a:lnTo>
                  <a:pt x="0" y="4409035"/>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5668808" y="3417141"/>
            <a:ext cx="7115685" cy="5938936"/>
          </a:xfrm>
          <a:custGeom>
            <a:avLst/>
            <a:gdLst/>
            <a:ahLst/>
            <a:cxnLst/>
            <a:rect r="r" b="b" t="t" l="l"/>
            <a:pathLst>
              <a:path h="5938936" w="7115685">
                <a:moveTo>
                  <a:pt x="0" y="0"/>
                </a:moveTo>
                <a:lnTo>
                  <a:pt x="7115685" y="0"/>
                </a:lnTo>
                <a:lnTo>
                  <a:pt x="7115685" y="5938935"/>
                </a:lnTo>
                <a:lnTo>
                  <a:pt x="0" y="5938935"/>
                </a:lnTo>
                <a:lnTo>
                  <a:pt x="0" y="0"/>
                </a:lnTo>
                <a:close/>
              </a:path>
            </a:pathLst>
          </a:custGeom>
          <a:blipFill>
            <a:blip r:embed="rId2"/>
            <a:stretch>
              <a:fillRect l="-896" t="-1190" r="-6432" b="0"/>
            </a:stretch>
          </a:blipFill>
        </p:spPr>
      </p:sp>
      <p:sp>
        <p:nvSpPr>
          <p:cNvPr name="TextBox 3" id="3"/>
          <p:cNvSpPr txBox="true"/>
          <p:nvPr/>
        </p:nvSpPr>
        <p:spPr>
          <a:xfrm rot="0">
            <a:off x="3242432" y="552967"/>
            <a:ext cx="11803137" cy="1924502"/>
          </a:xfrm>
          <a:prstGeom prst="rect">
            <a:avLst/>
          </a:prstGeom>
        </p:spPr>
        <p:txBody>
          <a:bodyPr anchor="t" rtlCol="false" tIns="0" lIns="0" bIns="0" rIns="0">
            <a:spAutoFit/>
          </a:bodyPr>
          <a:lstStyle/>
          <a:p>
            <a:pPr algn="ctr">
              <a:lnSpc>
                <a:spcPts val="3833"/>
              </a:lnSpc>
              <a:spcBef>
                <a:spcPct val="0"/>
              </a:spcBef>
            </a:pPr>
            <a:r>
              <a:rPr lang="en-US" sz="2738" spc="-224">
                <a:solidFill>
                  <a:srgbClr val="3A855D"/>
                </a:solidFill>
                <a:latin typeface="Nunito"/>
                <a:ea typeface="Nunito"/>
                <a:cs typeface="Nunito"/>
                <a:sym typeface="Nunito"/>
              </a:rPr>
              <a:t>K-Means Evaluation Scores:</a:t>
            </a:r>
          </a:p>
          <a:p>
            <a:pPr algn="ctr">
              <a:lnSpc>
                <a:spcPts val="3833"/>
              </a:lnSpc>
              <a:spcBef>
                <a:spcPct val="0"/>
              </a:spcBef>
            </a:pPr>
            <a:r>
              <a:rPr lang="en-US" sz="2738" spc="-224">
                <a:solidFill>
                  <a:srgbClr val="3A855D"/>
                </a:solidFill>
                <a:latin typeface="Nunito"/>
                <a:ea typeface="Nunito"/>
                <a:cs typeface="Nunito"/>
                <a:sym typeface="Nunito"/>
              </a:rPr>
              <a:t>Silhouette Score: 0.6092</a:t>
            </a:r>
          </a:p>
          <a:p>
            <a:pPr algn="ctr">
              <a:lnSpc>
                <a:spcPts val="3833"/>
              </a:lnSpc>
              <a:spcBef>
                <a:spcPct val="0"/>
              </a:spcBef>
            </a:pPr>
            <a:r>
              <a:rPr lang="en-US" sz="2738" spc="-224">
                <a:solidFill>
                  <a:srgbClr val="3A855D"/>
                </a:solidFill>
                <a:latin typeface="Nunito"/>
                <a:ea typeface="Nunito"/>
                <a:cs typeface="Nunito"/>
                <a:sym typeface="Nunito"/>
              </a:rPr>
              <a:t>Davies–Bouldin Score: 0.9941</a:t>
            </a:r>
          </a:p>
          <a:p>
            <a:pPr algn="ctr">
              <a:lnSpc>
                <a:spcPts val="3833"/>
              </a:lnSpc>
              <a:spcBef>
                <a:spcPct val="0"/>
              </a:spcBef>
            </a:pPr>
            <a:r>
              <a:rPr lang="en-US" sz="2738" spc="-224">
                <a:solidFill>
                  <a:srgbClr val="3A855D"/>
                </a:solidFill>
                <a:latin typeface="Nunito"/>
                <a:ea typeface="Nunito"/>
                <a:cs typeface="Nunito"/>
                <a:sym typeface="Nunito"/>
              </a:rPr>
              <a:t>A higher Silhouette score and a lower Davies–Bouldin score indicate better-defined clusters. </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246064" y="3957765"/>
          <a:ext cx="7315200" cy="4819650"/>
        </p:xfrm>
        <a:graphic>
          <a:graphicData uri="http://schemas.openxmlformats.org/drawingml/2006/table">
            <a:tbl>
              <a:tblPr/>
              <a:tblGrid>
                <a:gridCol w="2438400"/>
                <a:gridCol w="2438400"/>
                <a:gridCol w="2438400"/>
              </a:tblGrid>
              <a:tr h="1226472">
                <a:tc>
                  <a:txBody>
                    <a:bodyPr anchor="t" rtlCol="false"/>
                    <a:lstStyle/>
                    <a:p>
                      <a:pPr algn="ctr">
                        <a:lnSpc>
                          <a:spcPts val="3359"/>
                        </a:lnSpc>
                        <a:defRPr/>
                      </a:pPr>
                      <a:r>
                        <a:rPr lang="en-US" sz="2400">
                          <a:solidFill>
                            <a:srgbClr val="000000"/>
                          </a:solidFill>
                          <a:latin typeface="Nunito"/>
                          <a:ea typeface="Nunito"/>
                          <a:cs typeface="Nunito"/>
                          <a:sym typeface="Nunito"/>
                        </a:rPr>
                        <a:t>Algorithim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Nunito"/>
                          <a:ea typeface="Nunito"/>
                          <a:cs typeface="Nunito"/>
                          <a:sym typeface="Nunito"/>
                        </a:rPr>
                        <a:t>SIlhouettte Score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380"/>
                        </a:lnSpc>
                        <a:defRPr/>
                      </a:pPr>
                      <a:r>
                        <a:rPr lang="en-US" sz="1700">
                          <a:solidFill>
                            <a:srgbClr val="000000"/>
                          </a:solidFill>
                          <a:latin typeface="Nunito"/>
                          <a:ea typeface="Nunito"/>
                          <a:cs typeface="Nunito"/>
                          <a:sym typeface="Nunito"/>
                        </a:rPr>
                        <a:t>Db Score</a:t>
                      </a:r>
                      <a:r>
                        <a:rPr lang="en-US" sz="1700">
                          <a:solidFill>
                            <a:srgbClr val="3A855D"/>
                          </a:solidFill>
                          <a:latin typeface="Nunito"/>
                          <a:ea typeface="Nunito"/>
                          <a:cs typeface="Nunito"/>
                          <a:sym typeface="Nunito"/>
                        </a:rPr>
                        <a:t>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37799">
                <a:tc>
                  <a:txBody>
                    <a:bodyPr anchor="t" rtlCol="false"/>
                    <a:lstStyle/>
                    <a:p>
                      <a:pPr algn="ctr">
                        <a:lnSpc>
                          <a:spcPts val="2239"/>
                        </a:lnSpc>
                        <a:defRPr/>
                      </a:pPr>
                      <a:r>
                        <a:rPr lang="en-US" sz="1599">
                          <a:solidFill>
                            <a:srgbClr val="000000"/>
                          </a:solidFill>
                          <a:latin typeface="Nunito"/>
                          <a:ea typeface="Nunito"/>
                          <a:cs typeface="Nunito"/>
                          <a:sym typeface="Nunito"/>
                        </a:rPr>
                        <a:t>K-Mean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Nunito"/>
                          <a:ea typeface="Nunito"/>
                          <a:cs typeface="Nunito"/>
                          <a:sym typeface="Nunito"/>
                        </a:rPr>
                        <a:t>0.6092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Nunito"/>
                          <a:ea typeface="Nunito"/>
                          <a:cs typeface="Nunito"/>
                          <a:sym typeface="Nunito"/>
                        </a:rPr>
                        <a:t>0.9941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28217">
                <a:tc>
                  <a:txBody>
                    <a:bodyPr anchor="t" rtlCol="false"/>
                    <a:lstStyle/>
                    <a:p>
                      <a:pPr algn="ctr">
                        <a:lnSpc>
                          <a:spcPts val="1960"/>
                        </a:lnSpc>
                        <a:defRPr/>
                      </a:pPr>
                      <a:r>
                        <a:rPr lang="en-US" sz="1400">
                          <a:solidFill>
                            <a:srgbClr val="000000"/>
                          </a:solidFill>
                          <a:latin typeface="Nunito"/>
                          <a:ea typeface="Nunito"/>
                          <a:cs typeface="Nunito"/>
                          <a:sym typeface="Nunito"/>
                        </a:rPr>
                        <a:t>K-Means++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Nunito"/>
                          <a:ea typeface="Nunito"/>
                          <a:cs typeface="Nunito"/>
                          <a:sym typeface="Nunito"/>
                        </a:rPr>
                        <a:t>0.355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Nunito"/>
                          <a:ea typeface="Nunito"/>
                          <a:cs typeface="Nunito"/>
                          <a:sym typeface="Nunito"/>
                        </a:rPr>
                        <a:t>1.05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09054">
                <a:tc>
                  <a:txBody>
                    <a:bodyPr anchor="t" rtlCol="false"/>
                    <a:lstStyle/>
                    <a:p>
                      <a:pPr algn="ctr">
                        <a:lnSpc>
                          <a:spcPts val="1960"/>
                        </a:lnSpc>
                        <a:defRPr/>
                      </a:pPr>
                      <a:r>
                        <a:rPr lang="en-US" sz="1400">
                          <a:solidFill>
                            <a:srgbClr val="000000"/>
                          </a:solidFill>
                          <a:latin typeface="Nunito"/>
                          <a:ea typeface="Nunito"/>
                          <a:cs typeface="Nunito"/>
                          <a:sym typeface="Nunito"/>
                        </a:rPr>
                        <a:t>Gaussian Mixture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Nunito"/>
                          <a:ea typeface="Nunito"/>
                          <a:cs typeface="Nunito"/>
                          <a:sym typeface="Nunito"/>
                        </a:rPr>
                        <a:t>0.330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Nunito"/>
                          <a:ea typeface="Nunito"/>
                          <a:cs typeface="Nunito"/>
                          <a:sym typeface="Nunito"/>
                        </a:rPr>
                        <a:t>1.21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09054">
                <a:tc>
                  <a:txBody>
                    <a:bodyPr anchor="t" rtlCol="false"/>
                    <a:lstStyle/>
                    <a:p>
                      <a:pPr algn="ctr">
                        <a:lnSpc>
                          <a:spcPts val="1960"/>
                        </a:lnSpc>
                        <a:defRPr/>
                      </a:pPr>
                      <a:r>
                        <a:rPr lang="en-US" sz="1400">
                          <a:solidFill>
                            <a:srgbClr val="000000"/>
                          </a:solidFill>
                          <a:latin typeface="Nunito"/>
                          <a:ea typeface="Nunito"/>
                          <a:cs typeface="Nunito"/>
                          <a:sym typeface="Nunito"/>
                        </a:rPr>
                        <a:t>DbScan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Nunito"/>
                          <a:ea typeface="Nunito"/>
                          <a:cs typeface="Nunito"/>
                          <a:sym typeface="Nunito"/>
                        </a:rPr>
                        <a:t>0.295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Nunito"/>
                          <a:ea typeface="Nunito"/>
                          <a:cs typeface="Nunito"/>
                          <a:sym typeface="Nunito"/>
                        </a:rPr>
                        <a:t>1.30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09054">
                <a:tc>
                  <a:txBody>
                    <a:bodyPr anchor="t" rtlCol="false"/>
                    <a:lstStyle/>
                    <a:p>
                      <a:pPr algn="ctr">
                        <a:lnSpc>
                          <a:spcPts val="1960"/>
                        </a:lnSpc>
                        <a:defRPr/>
                      </a:pPr>
                      <a:r>
                        <a:rPr lang="en-US" sz="1400">
                          <a:solidFill>
                            <a:srgbClr val="000000"/>
                          </a:solidFill>
                          <a:latin typeface="Nunito"/>
                          <a:ea typeface="Nunito"/>
                          <a:cs typeface="Nunito"/>
                          <a:sym typeface="Nunito"/>
                        </a:rPr>
                        <a:t>K-prototypes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Nunito"/>
                          <a:ea typeface="Nunito"/>
                          <a:cs typeface="Nunito"/>
                          <a:sym typeface="Nunito"/>
                        </a:rPr>
                        <a:t>0.310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Nunito"/>
                          <a:ea typeface="Nunito"/>
                          <a:cs typeface="Nunito"/>
                          <a:sym typeface="Nunito"/>
                        </a:rPr>
                        <a:t>1.15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6215618" y="435912"/>
            <a:ext cx="5856764" cy="1061750"/>
          </a:xfrm>
          <a:prstGeom prst="rect">
            <a:avLst/>
          </a:prstGeom>
        </p:spPr>
        <p:txBody>
          <a:bodyPr anchor="t" rtlCol="false" tIns="0" lIns="0" bIns="0" rIns="0">
            <a:spAutoFit/>
          </a:bodyPr>
          <a:lstStyle/>
          <a:p>
            <a:pPr algn="ctr">
              <a:lnSpc>
                <a:spcPts val="8678"/>
              </a:lnSpc>
              <a:spcBef>
                <a:spcPct val="0"/>
              </a:spcBef>
            </a:pPr>
            <a:r>
              <a:rPr lang="en-US" b="true" sz="6198" spc="-508">
                <a:solidFill>
                  <a:srgbClr val="3A855D"/>
                </a:solidFill>
                <a:latin typeface="Nunito Bold"/>
                <a:ea typeface="Nunito Bold"/>
                <a:cs typeface="Nunito Bold"/>
                <a:sym typeface="Nunito Bold"/>
              </a:rPr>
              <a:t>Model Comparison</a:t>
            </a:r>
          </a:p>
        </p:txBody>
      </p:sp>
      <p:sp>
        <p:nvSpPr>
          <p:cNvPr name="TextBox 4" id="4"/>
          <p:cNvSpPr txBox="true"/>
          <p:nvPr/>
        </p:nvSpPr>
        <p:spPr>
          <a:xfrm rot="0">
            <a:off x="1202206" y="1855812"/>
            <a:ext cx="15883588" cy="2417712"/>
          </a:xfrm>
          <a:prstGeom prst="rect">
            <a:avLst/>
          </a:prstGeom>
        </p:spPr>
        <p:txBody>
          <a:bodyPr anchor="t" rtlCol="false" tIns="0" lIns="0" bIns="0" rIns="0">
            <a:spAutoFit/>
          </a:bodyPr>
          <a:lstStyle/>
          <a:p>
            <a:pPr algn="ctr">
              <a:lnSpc>
                <a:spcPts val="4815"/>
              </a:lnSpc>
              <a:spcBef>
                <a:spcPct val="0"/>
              </a:spcBef>
            </a:pPr>
            <a:r>
              <a:rPr lang="en-US" sz="3439" spc="-282">
                <a:solidFill>
                  <a:srgbClr val="3A855D"/>
                </a:solidFill>
                <a:latin typeface="Nunito"/>
                <a:ea typeface="Nunito"/>
                <a:cs typeface="Nunito"/>
                <a:sym typeface="Nunito"/>
              </a:rPr>
              <a:t>We c</a:t>
            </a:r>
            <a:r>
              <a:rPr lang="en-US" sz="3439" spc="-282">
                <a:solidFill>
                  <a:srgbClr val="3A855D"/>
                </a:solidFill>
                <a:latin typeface="Nunito"/>
                <a:ea typeface="Nunito"/>
                <a:cs typeface="Nunito"/>
                <a:sym typeface="Nunito"/>
              </a:rPr>
              <a:t>ompared K-Means against other popular clustering algorithms, including K-Means++, Gaussian Mixture Models (GMM), DBSCAN, and K-Prototypes. Each model was tested on the same PCA-reduced dataset to ensure consistency.</a:t>
            </a:r>
          </a:p>
          <a:p>
            <a:pPr algn="ctr">
              <a:lnSpc>
                <a:spcPts val="4815"/>
              </a:lnSpc>
              <a:spcBef>
                <a:spcPct val="0"/>
              </a:spcBef>
            </a:pPr>
          </a:p>
        </p:txBody>
      </p:sp>
      <p:sp>
        <p:nvSpPr>
          <p:cNvPr name="TextBox 5" id="5"/>
          <p:cNvSpPr txBox="true"/>
          <p:nvPr/>
        </p:nvSpPr>
        <p:spPr>
          <a:xfrm rot="0">
            <a:off x="2090230" y="8849407"/>
            <a:ext cx="14582411" cy="1705003"/>
          </a:xfrm>
          <a:prstGeom prst="rect">
            <a:avLst/>
          </a:prstGeom>
        </p:spPr>
        <p:txBody>
          <a:bodyPr anchor="t" rtlCol="false" tIns="0" lIns="0" bIns="0" rIns="0">
            <a:spAutoFit/>
          </a:bodyPr>
          <a:lstStyle/>
          <a:p>
            <a:pPr algn="ctr">
              <a:lnSpc>
                <a:spcPts val="5178"/>
              </a:lnSpc>
              <a:spcBef>
                <a:spcPct val="0"/>
              </a:spcBef>
            </a:pPr>
            <a:r>
              <a:rPr lang="en-US" sz="3698" spc="-303">
                <a:solidFill>
                  <a:srgbClr val="3A855D"/>
                </a:solidFill>
                <a:latin typeface="Nunito"/>
                <a:ea typeface="Nunito"/>
                <a:cs typeface="Nunito"/>
                <a:sym typeface="Nunito"/>
              </a:rPr>
              <a:t>As evident, K-Means </a:t>
            </a:r>
            <a:r>
              <a:rPr lang="en-US" sz="3698" spc="-303">
                <a:solidFill>
                  <a:srgbClr val="3A855D"/>
                </a:solidFill>
                <a:latin typeface="Nunito"/>
                <a:ea typeface="Nunito"/>
                <a:cs typeface="Nunito"/>
                <a:sym typeface="Nunito"/>
              </a:rPr>
              <a:t>outperformed all other models in terms of both metrics, making it the most suitable clustering method for our dataset.</a:t>
            </a:r>
          </a:p>
          <a:p>
            <a:pPr algn="ctr">
              <a:lnSpc>
                <a:spcPts val="3218"/>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28700" y="1124623"/>
            <a:ext cx="4494107" cy="3922955"/>
            <a:chOff x="0" y="0"/>
            <a:chExt cx="1258694" cy="1098728"/>
          </a:xfrm>
        </p:grpSpPr>
        <p:sp>
          <p:nvSpPr>
            <p:cNvPr name="Freeform 3" id="3"/>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4" id="4"/>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028700" y="5239423"/>
            <a:ext cx="4494107" cy="3922955"/>
            <a:chOff x="0" y="0"/>
            <a:chExt cx="1258694" cy="1098728"/>
          </a:xfrm>
        </p:grpSpPr>
        <p:sp>
          <p:nvSpPr>
            <p:cNvPr name="Freeform 6" id="6"/>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7" id="7"/>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12761288" y="1124623"/>
            <a:ext cx="4494107" cy="3922955"/>
            <a:chOff x="0" y="0"/>
            <a:chExt cx="1258694" cy="1098728"/>
          </a:xfrm>
        </p:grpSpPr>
        <p:sp>
          <p:nvSpPr>
            <p:cNvPr name="Freeform 9" id="9"/>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0" id="10"/>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2761288" y="5239423"/>
            <a:ext cx="4494107" cy="3922955"/>
            <a:chOff x="0" y="0"/>
            <a:chExt cx="1258694" cy="1098728"/>
          </a:xfrm>
        </p:grpSpPr>
        <p:sp>
          <p:nvSpPr>
            <p:cNvPr name="Freeform 12" id="12"/>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3" id="13"/>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Freeform 14" id="14"/>
          <p:cNvSpPr/>
          <p:nvPr/>
        </p:nvSpPr>
        <p:spPr>
          <a:xfrm flipH="false" flipV="false" rot="0">
            <a:off x="8465629" y="1028700"/>
            <a:ext cx="1352836" cy="1444777"/>
          </a:xfrm>
          <a:custGeom>
            <a:avLst/>
            <a:gdLst/>
            <a:ahLst/>
            <a:cxnLst/>
            <a:rect r="r" b="b" t="t" l="l"/>
            <a:pathLst>
              <a:path h="1444777" w="1352836">
                <a:moveTo>
                  <a:pt x="0" y="0"/>
                </a:moveTo>
                <a:lnTo>
                  <a:pt x="1352837" y="0"/>
                </a:lnTo>
                <a:lnTo>
                  <a:pt x="1352837" y="1444777"/>
                </a:lnTo>
                <a:lnTo>
                  <a:pt x="0" y="14447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6408832" y="3082133"/>
            <a:ext cx="5470336" cy="1172706"/>
          </a:xfrm>
          <a:prstGeom prst="rect">
            <a:avLst/>
          </a:prstGeom>
        </p:spPr>
        <p:txBody>
          <a:bodyPr anchor="t" rtlCol="false" tIns="0" lIns="0" bIns="0" rIns="0">
            <a:spAutoFit/>
          </a:bodyPr>
          <a:lstStyle/>
          <a:p>
            <a:pPr algn="ctr">
              <a:lnSpc>
                <a:spcPts val="8735"/>
              </a:lnSpc>
            </a:pPr>
            <a:r>
              <a:rPr lang="en-US" sz="9099" spc="-746">
                <a:solidFill>
                  <a:srgbClr val="3A855D"/>
                </a:solidFill>
                <a:latin typeface="Nunito"/>
                <a:ea typeface="Nunito"/>
                <a:cs typeface="Nunito"/>
                <a:sym typeface="Nunito"/>
              </a:rPr>
              <a:t>Clusters</a:t>
            </a:r>
          </a:p>
        </p:txBody>
      </p:sp>
      <p:sp>
        <p:nvSpPr>
          <p:cNvPr name="TextBox 16" id="16"/>
          <p:cNvSpPr txBox="true"/>
          <p:nvPr/>
        </p:nvSpPr>
        <p:spPr>
          <a:xfrm rot="0">
            <a:off x="1501019" y="2834483"/>
            <a:ext cx="3710313" cy="1138576"/>
          </a:xfrm>
          <a:prstGeom prst="rect">
            <a:avLst/>
          </a:prstGeom>
        </p:spPr>
        <p:txBody>
          <a:bodyPr anchor="t" rtlCol="false" tIns="0" lIns="0" bIns="0" rIns="0">
            <a:spAutoFit/>
          </a:bodyPr>
          <a:lstStyle/>
          <a:p>
            <a:pPr algn="just" marL="0" indent="0" lvl="0">
              <a:lnSpc>
                <a:spcPts val="3013"/>
              </a:lnSpc>
              <a:spcBef>
                <a:spcPct val="0"/>
              </a:spcBef>
            </a:pPr>
            <a:r>
              <a:rPr lang="en-US" b="true" sz="2232" spc="133">
                <a:solidFill>
                  <a:srgbClr val="F1F0EC"/>
                </a:solidFill>
                <a:latin typeface="Nunito Medium"/>
                <a:ea typeface="Nunito Medium"/>
                <a:cs typeface="Nunito Medium"/>
                <a:sym typeface="Nunito Medium"/>
              </a:rPr>
              <a:t>Young,</a:t>
            </a:r>
            <a:r>
              <a:rPr lang="en-US" b="true" sz="2232" spc="133" u="none">
                <a:solidFill>
                  <a:srgbClr val="F1F0EC"/>
                </a:solidFill>
                <a:latin typeface="Nunito Medium"/>
                <a:ea typeface="Nunito Medium"/>
                <a:cs typeface="Nunito Medium"/>
                <a:sym typeface="Nunito Medium"/>
              </a:rPr>
              <a:t> low-income users new to credit; low spend and credit use.</a:t>
            </a:r>
          </a:p>
        </p:txBody>
      </p:sp>
      <p:sp>
        <p:nvSpPr>
          <p:cNvPr name="TextBox 17" id="17"/>
          <p:cNvSpPr txBox="true"/>
          <p:nvPr/>
        </p:nvSpPr>
        <p:spPr>
          <a:xfrm rot="0">
            <a:off x="1347090" y="1541228"/>
            <a:ext cx="3703399" cy="859157"/>
          </a:xfrm>
          <a:prstGeom prst="rect">
            <a:avLst/>
          </a:prstGeom>
        </p:spPr>
        <p:txBody>
          <a:bodyPr anchor="t" rtlCol="false" tIns="0" lIns="0" bIns="0" rIns="0">
            <a:spAutoFit/>
          </a:bodyPr>
          <a:lstStyle/>
          <a:p>
            <a:pPr algn="ctr">
              <a:lnSpc>
                <a:spcPts val="3360"/>
              </a:lnSpc>
            </a:pPr>
            <a:r>
              <a:rPr lang="en-US" sz="3500" spc="-287">
                <a:solidFill>
                  <a:srgbClr val="F1F0EC"/>
                </a:solidFill>
                <a:latin typeface="Nunito"/>
                <a:ea typeface="Nunito"/>
                <a:cs typeface="Nunito"/>
                <a:sym typeface="Nunito"/>
              </a:rPr>
              <a:t>Young, Low-Commitment Users</a:t>
            </a:r>
          </a:p>
        </p:txBody>
      </p:sp>
      <p:sp>
        <p:nvSpPr>
          <p:cNvPr name="TextBox 18" id="18"/>
          <p:cNvSpPr txBox="true"/>
          <p:nvPr/>
        </p:nvSpPr>
        <p:spPr>
          <a:xfrm rot="0">
            <a:off x="13288573" y="1541228"/>
            <a:ext cx="3439536" cy="859155"/>
          </a:xfrm>
          <a:prstGeom prst="rect">
            <a:avLst/>
          </a:prstGeom>
        </p:spPr>
        <p:txBody>
          <a:bodyPr anchor="t" rtlCol="false" tIns="0" lIns="0" bIns="0" rIns="0">
            <a:spAutoFit/>
          </a:bodyPr>
          <a:lstStyle/>
          <a:p>
            <a:pPr algn="ctr">
              <a:lnSpc>
                <a:spcPts val="3360"/>
              </a:lnSpc>
            </a:pPr>
            <a:r>
              <a:rPr lang="en-US" sz="3500" spc="-287">
                <a:solidFill>
                  <a:srgbClr val="F1F0EC"/>
                </a:solidFill>
                <a:latin typeface="Nunito"/>
                <a:ea typeface="Nunito"/>
                <a:cs typeface="Nunito"/>
                <a:sym typeface="Nunito"/>
              </a:rPr>
              <a:t>Mature, Budget-Conscious</a:t>
            </a:r>
          </a:p>
        </p:txBody>
      </p:sp>
      <p:sp>
        <p:nvSpPr>
          <p:cNvPr name="TextBox 19" id="19"/>
          <p:cNvSpPr txBox="true"/>
          <p:nvPr/>
        </p:nvSpPr>
        <p:spPr>
          <a:xfrm rot="0">
            <a:off x="1501019" y="6775456"/>
            <a:ext cx="3710313" cy="1546866"/>
          </a:xfrm>
          <a:prstGeom prst="rect">
            <a:avLst/>
          </a:prstGeom>
        </p:spPr>
        <p:txBody>
          <a:bodyPr anchor="t" rtlCol="false" tIns="0" lIns="0" bIns="0" rIns="0">
            <a:spAutoFit/>
          </a:bodyPr>
          <a:lstStyle/>
          <a:p>
            <a:pPr algn="just" marL="0" indent="0" lvl="0">
              <a:lnSpc>
                <a:spcPts val="3104"/>
              </a:lnSpc>
              <a:spcBef>
                <a:spcPct val="0"/>
              </a:spcBef>
            </a:pPr>
            <a:r>
              <a:rPr lang="en-US" b="true" sz="2299" spc="137">
                <a:solidFill>
                  <a:srgbClr val="F1F0EC"/>
                </a:solidFill>
                <a:latin typeface="Nunito Medium"/>
                <a:ea typeface="Nunito Medium"/>
                <a:cs typeface="Nunito Medium"/>
                <a:sym typeface="Nunito Medium"/>
              </a:rPr>
              <a:t>Midd</a:t>
            </a:r>
            <a:r>
              <a:rPr lang="en-US" b="true" sz="2299" spc="137" u="none">
                <a:solidFill>
                  <a:srgbClr val="F1F0EC"/>
                </a:solidFill>
                <a:latin typeface="Nunito Medium"/>
                <a:ea typeface="Nunito Medium"/>
                <a:cs typeface="Nunito Medium"/>
                <a:sym typeface="Nunito Medium"/>
              </a:rPr>
              <a:t>le-aged, balanced users; moderate spend and responsible credit behavior.</a:t>
            </a:r>
          </a:p>
        </p:txBody>
      </p:sp>
      <p:sp>
        <p:nvSpPr>
          <p:cNvPr name="TextBox 20" id="20"/>
          <p:cNvSpPr txBox="true"/>
          <p:nvPr/>
        </p:nvSpPr>
        <p:spPr>
          <a:xfrm rot="0">
            <a:off x="1649248" y="5609552"/>
            <a:ext cx="3253010" cy="879057"/>
          </a:xfrm>
          <a:prstGeom prst="rect">
            <a:avLst/>
          </a:prstGeom>
        </p:spPr>
        <p:txBody>
          <a:bodyPr anchor="t" rtlCol="false" tIns="0" lIns="0" bIns="0" rIns="0">
            <a:spAutoFit/>
          </a:bodyPr>
          <a:lstStyle/>
          <a:p>
            <a:pPr algn="ctr">
              <a:lnSpc>
                <a:spcPts val="3386"/>
              </a:lnSpc>
            </a:pPr>
            <a:r>
              <a:rPr lang="en-US" sz="3527" spc="-289">
                <a:solidFill>
                  <a:srgbClr val="F1F0EC"/>
                </a:solidFill>
                <a:latin typeface="Nunito"/>
                <a:ea typeface="Nunito"/>
                <a:cs typeface="Nunito"/>
                <a:sym typeface="Nunito"/>
              </a:rPr>
              <a:t>Middle-Aged, Balanced Users</a:t>
            </a:r>
          </a:p>
        </p:txBody>
      </p:sp>
      <p:sp>
        <p:nvSpPr>
          <p:cNvPr name="TextBox 21" id="21"/>
          <p:cNvSpPr txBox="true"/>
          <p:nvPr/>
        </p:nvSpPr>
        <p:spPr>
          <a:xfrm rot="0">
            <a:off x="13288573" y="6969610"/>
            <a:ext cx="3549470" cy="1101090"/>
          </a:xfrm>
          <a:prstGeom prst="rect">
            <a:avLst/>
          </a:prstGeom>
        </p:spPr>
        <p:txBody>
          <a:bodyPr anchor="t" rtlCol="false" tIns="0" lIns="0" bIns="0" rIns="0">
            <a:spAutoFit/>
          </a:bodyPr>
          <a:lstStyle/>
          <a:p>
            <a:pPr algn="just" marL="0" indent="0" lvl="0">
              <a:lnSpc>
                <a:spcPts val="2969"/>
              </a:lnSpc>
              <a:spcBef>
                <a:spcPct val="0"/>
              </a:spcBef>
            </a:pPr>
            <a:r>
              <a:rPr lang="en-US" b="true" sz="2199" spc="131">
                <a:solidFill>
                  <a:srgbClr val="F1F0EC"/>
                </a:solidFill>
                <a:latin typeface="Nunito Medium"/>
                <a:ea typeface="Nunito Medium"/>
                <a:cs typeface="Nunito Medium"/>
                <a:sym typeface="Nunito Medium"/>
              </a:rPr>
              <a:t>Afflue</a:t>
            </a:r>
            <a:r>
              <a:rPr lang="en-US" b="true" sz="2199" spc="131" u="none">
                <a:solidFill>
                  <a:srgbClr val="F1F0EC"/>
                </a:solidFill>
                <a:latin typeface="Nunito Medium"/>
                <a:ea typeface="Nunito Medium"/>
                <a:cs typeface="Nunito Medium"/>
                <a:sym typeface="Nunito Medium"/>
              </a:rPr>
              <a:t>nt lifestyle users; digitally engaged with high lifestyle spend.</a:t>
            </a:r>
          </a:p>
        </p:txBody>
      </p:sp>
      <p:sp>
        <p:nvSpPr>
          <p:cNvPr name="TextBox 22" id="22"/>
          <p:cNvSpPr txBox="true"/>
          <p:nvPr/>
        </p:nvSpPr>
        <p:spPr>
          <a:xfrm rot="0">
            <a:off x="13288573" y="5636166"/>
            <a:ext cx="3439536" cy="859155"/>
          </a:xfrm>
          <a:prstGeom prst="rect">
            <a:avLst/>
          </a:prstGeom>
        </p:spPr>
        <p:txBody>
          <a:bodyPr anchor="t" rtlCol="false" tIns="0" lIns="0" bIns="0" rIns="0">
            <a:spAutoFit/>
          </a:bodyPr>
          <a:lstStyle/>
          <a:p>
            <a:pPr algn="ctr">
              <a:lnSpc>
                <a:spcPts val="3360"/>
              </a:lnSpc>
            </a:pPr>
            <a:r>
              <a:rPr lang="en-US" sz="3500" spc="-287">
                <a:solidFill>
                  <a:srgbClr val="F1F0EC"/>
                </a:solidFill>
                <a:latin typeface="Nunito"/>
                <a:ea typeface="Nunito"/>
                <a:cs typeface="Nunito"/>
                <a:sym typeface="Nunito"/>
              </a:rPr>
              <a:t>Affluent Lifestyle Users</a:t>
            </a:r>
          </a:p>
        </p:txBody>
      </p:sp>
      <p:grpSp>
        <p:nvGrpSpPr>
          <p:cNvPr name="Group 23" id="23"/>
          <p:cNvGrpSpPr/>
          <p:nvPr/>
        </p:nvGrpSpPr>
        <p:grpSpPr>
          <a:xfrm rot="0">
            <a:off x="6975415" y="5239423"/>
            <a:ext cx="4494107" cy="3922955"/>
            <a:chOff x="0" y="0"/>
            <a:chExt cx="1258694" cy="1098728"/>
          </a:xfrm>
        </p:grpSpPr>
        <p:sp>
          <p:nvSpPr>
            <p:cNvPr name="Freeform 24" id="24"/>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25" id="25"/>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TextBox 26" id="26"/>
          <p:cNvSpPr txBox="true"/>
          <p:nvPr/>
        </p:nvSpPr>
        <p:spPr>
          <a:xfrm rot="0">
            <a:off x="7370770" y="5617074"/>
            <a:ext cx="3703399" cy="859157"/>
          </a:xfrm>
          <a:prstGeom prst="rect">
            <a:avLst/>
          </a:prstGeom>
        </p:spPr>
        <p:txBody>
          <a:bodyPr anchor="t" rtlCol="false" tIns="0" lIns="0" bIns="0" rIns="0">
            <a:spAutoFit/>
          </a:bodyPr>
          <a:lstStyle/>
          <a:p>
            <a:pPr algn="ctr">
              <a:lnSpc>
                <a:spcPts val="3360"/>
              </a:lnSpc>
            </a:pPr>
            <a:r>
              <a:rPr lang="en-US" sz="3500" spc="-287">
                <a:solidFill>
                  <a:srgbClr val="F1F0EC"/>
                </a:solidFill>
                <a:latin typeface="Nunito"/>
                <a:ea typeface="Nunito"/>
                <a:cs typeface="Nunito"/>
                <a:sym typeface="Nunito"/>
              </a:rPr>
              <a:t>High-Spending Power Users</a:t>
            </a:r>
          </a:p>
        </p:txBody>
      </p:sp>
      <p:sp>
        <p:nvSpPr>
          <p:cNvPr name="TextBox 27" id="27"/>
          <p:cNvSpPr txBox="true"/>
          <p:nvPr/>
        </p:nvSpPr>
        <p:spPr>
          <a:xfrm rot="0">
            <a:off x="7370770" y="6969610"/>
            <a:ext cx="3710313" cy="1156341"/>
          </a:xfrm>
          <a:prstGeom prst="rect">
            <a:avLst/>
          </a:prstGeom>
        </p:spPr>
        <p:txBody>
          <a:bodyPr anchor="t" rtlCol="false" tIns="0" lIns="0" bIns="0" rIns="0">
            <a:spAutoFit/>
          </a:bodyPr>
          <a:lstStyle/>
          <a:p>
            <a:pPr algn="just" marL="0" indent="0" lvl="0">
              <a:lnSpc>
                <a:spcPts val="3104"/>
              </a:lnSpc>
              <a:spcBef>
                <a:spcPct val="0"/>
              </a:spcBef>
            </a:pPr>
            <a:r>
              <a:rPr lang="en-US" b="true" sz="2299" spc="137">
                <a:solidFill>
                  <a:srgbClr val="F1F0EC"/>
                </a:solidFill>
                <a:latin typeface="Nunito Medium"/>
                <a:ea typeface="Nunito Medium"/>
                <a:cs typeface="Nunito Medium"/>
                <a:sym typeface="Nunito Medium"/>
              </a:rPr>
              <a:t>Old</a:t>
            </a:r>
            <a:r>
              <a:rPr lang="en-US" b="true" sz="2299" spc="137" u="none">
                <a:solidFill>
                  <a:srgbClr val="F1F0EC"/>
                </a:solidFill>
                <a:latin typeface="Nunito Medium"/>
                <a:ea typeface="Nunito Medium"/>
                <a:cs typeface="Nunito Medium"/>
                <a:sym typeface="Nunito Medium"/>
              </a:rPr>
              <a:t>er, affluent users; high spenders with excellent credit</a:t>
            </a:r>
          </a:p>
        </p:txBody>
      </p:sp>
      <p:sp>
        <p:nvSpPr>
          <p:cNvPr name="TextBox 28" id="28"/>
          <p:cNvSpPr txBox="true"/>
          <p:nvPr/>
        </p:nvSpPr>
        <p:spPr>
          <a:xfrm rot="0">
            <a:off x="13192691" y="2709811"/>
            <a:ext cx="3741235" cy="1366159"/>
          </a:xfrm>
          <a:prstGeom prst="rect">
            <a:avLst/>
          </a:prstGeom>
        </p:spPr>
        <p:txBody>
          <a:bodyPr anchor="t" rtlCol="false" tIns="0" lIns="0" bIns="0" rIns="0">
            <a:spAutoFit/>
          </a:bodyPr>
          <a:lstStyle/>
          <a:p>
            <a:pPr algn="ctr">
              <a:lnSpc>
                <a:spcPts val="3689"/>
              </a:lnSpc>
              <a:spcBef>
                <a:spcPct val="0"/>
              </a:spcBef>
            </a:pPr>
            <a:r>
              <a:rPr lang="en-US" sz="2635" spc="-216">
                <a:solidFill>
                  <a:srgbClr val="FFFFFF"/>
                </a:solidFill>
                <a:latin typeface="Nunito"/>
                <a:ea typeface="Nunito"/>
                <a:cs typeface="Nunito"/>
                <a:sym typeface="Nunito"/>
              </a:rPr>
              <a:t>Mature, conservative users; low spend, focused on financial safety.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07689" y="0"/>
            <a:ext cx="19922994" cy="11527452"/>
            <a:chOff x="0" y="0"/>
            <a:chExt cx="5247208" cy="3036037"/>
          </a:xfrm>
        </p:grpSpPr>
        <p:sp>
          <p:nvSpPr>
            <p:cNvPr name="Freeform 3" id="3"/>
            <p:cNvSpPr/>
            <p:nvPr/>
          </p:nvSpPr>
          <p:spPr>
            <a:xfrm flipH="false" flipV="false" rot="0">
              <a:off x="0" y="0"/>
              <a:ext cx="5247208" cy="3036037"/>
            </a:xfrm>
            <a:custGeom>
              <a:avLst/>
              <a:gdLst/>
              <a:ahLst/>
              <a:cxnLst/>
              <a:rect r="r" b="b" t="t" l="l"/>
              <a:pathLst>
                <a:path h="3036037" w="5247208">
                  <a:moveTo>
                    <a:pt x="5829" y="0"/>
                  </a:moveTo>
                  <a:lnTo>
                    <a:pt x="5241379" y="0"/>
                  </a:lnTo>
                  <a:cubicBezTo>
                    <a:pt x="5242925" y="0"/>
                    <a:pt x="5244408" y="614"/>
                    <a:pt x="5245501" y="1707"/>
                  </a:cubicBezTo>
                  <a:cubicBezTo>
                    <a:pt x="5246594" y="2800"/>
                    <a:pt x="5247208" y="4283"/>
                    <a:pt x="5247208" y="5829"/>
                  </a:cubicBezTo>
                  <a:lnTo>
                    <a:pt x="5247208" y="3030208"/>
                  </a:lnTo>
                  <a:cubicBezTo>
                    <a:pt x="5247208" y="3031754"/>
                    <a:pt x="5246594" y="3033236"/>
                    <a:pt x="5245501" y="3034330"/>
                  </a:cubicBezTo>
                  <a:cubicBezTo>
                    <a:pt x="5244408" y="3035423"/>
                    <a:pt x="5242925" y="3036037"/>
                    <a:pt x="5241379" y="3036037"/>
                  </a:cubicBezTo>
                  <a:lnTo>
                    <a:pt x="5829" y="3036037"/>
                  </a:lnTo>
                  <a:cubicBezTo>
                    <a:pt x="4283" y="3036037"/>
                    <a:pt x="2800" y="3035423"/>
                    <a:pt x="1707" y="3034330"/>
                  </a:cubicBezTo>
                  <a:cubicBezTo>
                    <a:pt x="614" y="3033236"/>
                    <a:pt x="0" y="3031754"/>
                    <a:pt x="0" y="3030208"/>
                  </a:cubicBezTo>
                  <a:lnTo>
                    <a:pt x="0" y="5829"/>
                  </a:lnTo>
                  <a:cubicBezTo>
                    <a:pt x="0" y="4283"/>
                    <a:pt x="614" y="2800"/>
                    <a:pt x="1707" y="1707"/>
                  </a:cubicBezTo>
                  <a:cubicBezTo>
                    <a:pt x="2800" y="614"/>
                    <a:pt x="4283" y="0"/>
                    <a:pt x="5829" y="0"/>
                  </a:cubicBezTo>
                  <a:close/>
                </a:path>
              </a:pathLst>
            </a:custGeom>
            <a:solidFill>
              <a:srgbClr val="3A855D"/>
            </a:solidFill>
          </p:spPr>
        </p:sp>
        <p:sp>
          <p:nvSpPr>
            <p:cNvPr name="TextBox 4" id="4"/>
            <p:cNvSpPr txBox="true"/>
            <p:nvPr/>
          </p:nvSpPr>
          <p:spPr>
            <a:xfrm>
              <a:off x="0" y="85725"/>
              <a:ext cx="5247208" cy="2950312"/>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4918647" y="-5179195"/>
            <a:ext cx="6743981" cy="67439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0EC"/>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385142" y="5477512"/>
            <a:ext cx="6079605" cy="4004819"/>
          </a:xfrm>
          <a:custGeom>
            <a:avLst/>
            <a:gdLst/>
            <a:ahLst/>
            <a:cxnLst/>
            <a:rect r="r" b="b" t="t" l="l"/>
            <a:pathLst>
              <a:path h="4004819" w="6079605">
                <a:moveTo>
                  <a:pt x="0" y="0"/>
                </a:moveTo>
                <a:lnTo>
                  <a:pt x="6079605" y="0"/>
                </a:lnTo>
                <a:lnTo>
                  <a:pt x="6079605" y="4004819"/>
                </a:lnTo>
                <a:lnTo>
                  <a:pt x="0" y="4004819"/>
                </a:lnTo>
                <a:lnTo>
                  <a:pt x="0" y="0"/>
                </a:lnTo>
                <a:close/>
              </a:path>
            </a:pathLst>
          </a:custGeom>
          <a:blipFill>
            <a:blip r:embed="rId2"/>
            <a:stretch>
              <a:fillRect l="0" t="0" r="0" b="0"/>
            </a:stretch>
          </a:blipFill>
        </p:spPr>
      </p:sp>
      <p:sp>
        <p:nvSpPr>
          <p:cNvPr name="Freeform 9" id="9"/>
          <p:cNvSpPr/>
          <p:nvPr/>
        </p:nvSpPr>
        <p:spPr>
          <a:xfrm flipH="false" flipV="false" rot="0">
            <a:off x="6889932" y="2573559"/>
            <a:ext cx="11132960" cy="5139882"/>
          </a:xfrm>
          <a:custGeom>
            <a:avLst/>
            <a:gdLst/>
            <a:ahLst/>
            <a:cxnLst/>
            <a:rect r="r" b="b" t="t" l="l"/>
            <a:pathLst>
              <a:path h="5139882" w="11132960">
                <a:moveTo>
                  <a:pt x="0" y="0"/>
                </a:moveTo>
                <a:lnTo>
                  <a:pt x="11132960" y="0"/>
                </a:lnTo>
                <a:lnTo>
                  <a:pt x="11132960" y="5139882"/>
                </a:lnTo>
                <a:lnTo>
                  <a:pt x="0" y="5139882"/>
                </a:lnTo>
                <a:lnTo>
                  <a:pt x="0" y="0"/>
                </a:lnTo>
                <a:close/>
              </a:path>
            </a:pathLst>
          </a:custGeom>
          <a:blipFill>
            <a:blip r:embed="rId3"/>
            <a:stretch>
              <a:fillRect l="0" t="-1036" r="0" b="-1036"/>
            </a:stretch>
          </a:blipFill>
        </p:spPr>
      </p:sp>
      <p:sp>
        <p:nvSpPr>
          <p:cNvPr name="TextBox 10" id="10"/>
          <p:cNvSpPr txBox="true"/>
          <p:nvPr/>
        </p:nvSpPr>
        <p:spPr>
          <a:xfrm rot="0">
            <a:off x="931611" y="4680019"/>
            <a:ext cx="4913372" cy="463481"/>
          </a:xfrm>
          <a:prstGeom prst="rect">
            <a:avLst/>
          </a:prstGeom>
        </p:spPr>
        <p:txBody>
          <a:bodyPr anchor="t" rtlCol="false" tIns="0" lIns="0" bIns="0" rIns="0">
            <a:spAutoFit/>
          </a:bodyPr>
          <a:lstStyle/>
          <a:p>
            <a:pPr algn="ctr">
              <a:lnSpc>
                <a:spcPts val="3884"/>
              </a:lnSpc>
              <a:spcBef>
                <a:spcPct val="0"/>
              </a:spcBef>
            </a:pPr>
            <a:r>
              <a:rPr lang="en-US" sz="2774" spc="-227">
                <a:solidFill>
                  <a:srgbClr val="F1F0EC"/>
                </a:solidFill>
                <a:latin typeface="Nunito"/>
                <a:ea typeface="Nunito"/>
                <a:cs typeface="Nunito"/>
                <a:sym typeface="Nunito"/>
              </a:rPr>
              <a:t>Distrib</a:t>
            </a:r>
            <a:r>
              <a:rPr lang="en-US" sz="2774" spc="-227">
                <a:solidFill>
                  <a:srgbClr val="F1F0EC"/>
                </a:solidFill>
                <a:latin typeface="Nunito"/>
                <a:ea typeface="Nunito"/>
                <a:cs typeface="Nunito"/>
                <a:sym typeface="Nunito"/>
              </a:rPr>
              <a:t>ution of FICO Categories</a:t>
            </a:r>
          </a:p>
        </p:txBody>
      </p:sp>
      <p:sp>
        <p:nvSpPr>
          <p:cNvPr name="TextBox 11" id="11"/>
          <p:cNvSpPr txBox="true"/>
          <p:nvPr/>
        </p:nvSpPr>
        <p:spPr>
          <a:xfrm rot="0">
            <a:off x="9144000" y="7998469"/>
            <a:ext cx="7197306" cy="440122"/>
          </a:xfrm>
          <a:prstGeom prst="rect">
            <a:avLst/>
          </a:prstGeom>
        </p:spPr>
        <p:txBody>
          <a:bodyPr anchor="t" rtlCol="false" tIns="0" lIns="0" bIns="0" rIns="0">
            <a:spAutoFit/>
          </a:bodyPr>
          <a:lstStyle/>
          <a:p>
            <a:pPr algn="ctr">
              <a:lnSpc>
                <a:spcPts val="3666"/>
              </a:lnSpc>
              <a:spcBef>
                <a:spcPct val="0"/>
              </a:spcBef>
            </a:pPr>
            <a:r>
              <a:rPr lang="en-US" sz="2619" spc="-214">
                <a:solidFill>
                  <a:srgbClr val="F1F0EC"/>
                </a:solidFill>
                <a:latin typeface="Nunito"/>
                <a:ea typeface="Nunito"/>
                <a:cs typeface="Nunito"/>
                <a:sym typeface="Nunito"/>
              </a:rPr>
              <a:t>Total Spending Across All Users on Different Category</a:t>
            </a:r>
          </a:p>
        </p:txBody>
      </p:sp>
      <p:sp>
        <p:nvSpPr>
          <p:cNvPr name="TextBox 12" id="12"/>
          <p:cNvSpPr txBox="true"/>
          <p:nvPr/>
        </p:nvSpPr>
        <p:spPr>
          <a:xfrm rot="0">
            <a:off x="4898429" y="704373"/>
            <a:ext cx="8491141" cy="1127762"/>
          </a:xfrm>
          <a:prstGeom prst="rect">
            <a:avLst/>
          </a:prstGeom>
        </p:spPr>
        <p:txBody>
          <a:bodyPr anchor="t" rtlCol="false" tIns="0" lIns="0" bIns="0" rIns="0">
            <a:spAutoFit/>
          </a:bodyPr>
          <a:lstStyle/>
          <a:p>
            <a:pPr algn="ctr">
              <a:lnSpc>
                <a:spcPts val="9239"/>
              </a:lnSpc>
              <a:spcBef>
                <a:spcPct val="0"/>
              </a:spcBef>
            </a:pPr>
            <a:r>
              <a:rPr lang="en-US" b="true" sz="6599" spc="-541">
                <a:solidFill>
                  <a:srgbClr val="F1F0EC"/>
                </a:solidFill>
                <a:latin typeface="Nunito Bold"/>
                <a:ea typeface="Nunito Bold"/>
                <a:cs typeface="Nunito Bold"/>
                <a:sym typeface="Nunito Bold"/>
              </a:rPr>
              <a:t>Exploratory Data Analysis</a:t>
            </a:r>
          </a:p>
        </p:txBody>
      </p:sp>
      <p:grpSp>
        <p:nvGrpSpPr>
          <p:cNvPr name="Group 13" id="13"/>
          <p:cNvGrpSpPr/>
          <p:nvPr/>
        </p:nvGrpSpPr>
        <p:grpSpPr>
          <a:xfrm rot="0">
            <a:off x="-307689" y="0"/>
            <a:ext cx="20075394" cy="11679852"/>
            <a:chOff x="0" y="0"/>
            <a:chExt cx="5287346" cy="3076175"/>
          </a:xfrm>
        </p:grpSpPr>
        <p:sp>
          <p:nvSpPr>
            <p:cNvPr name="Freeform 14" id="14"/>
            <p:cNvSpPr/>
            <p:nvPr/>
          </p:nvSpPr>
          <p:spPr>
            <a:xfrm flipH="false" flipV="false" rot="0">
              <a:off x="0" y="0"/>
              <a:ext cx="5287346" cy="3076175"/>
            </a:xfrm>
            <a:custGeom>
              <a:avLst/>
              <a:gdLst/>
              <a:ahLst/>
              <a:cxnLst/>
              <a:rect r="r" b="b" t="t" l="l"/>
              <a:pathLst>
                <a:path h="3076175" w="5287346">
                  <a:moveTo>
                    <a:pt x="5785" y="0"/>
                  </a:moveTo>
                  <a:lnTo>
                    <a:pt x="5281562" y="0"/>
                  </a:lnTo>
                  <a:cubicBezTo>
                    <a:pt x="5284756" y="0"/>
                    <a:pt x="5287346" y="2590"/>
                    <a:pt x="5287346" y="5785"/>
                  </a:cubicBezTo>
                  <a:lnTo>
                    <a:pt x="5287346" y="3070390"/>
                  </a:lnTo>
                  <a:cubicBezTo>
                    <a:pt x="5287346" y="3073585"/>
                    <a:pt x="5284756" y="3076175"/>
                    <a:pt x="5281562" y="3076175"/>
                  </a:cubicBezTo>
                  <a:lnTo>
                    <a:pt x="5785" y="3076175"/>
                  </a:lnTo>
                  <a:cubicBezTo>
                    <a:pt x="2590" y="3076175"/>
                    <a:pt x="0" y="3073585"/>
                    <a:pt x="0" y="3070390"/>
                  </a:cubicBezTo>
                  <a:lnTo>
                    <a:pt x="0" y="5785"/>
                  </a:lnTo>
                  <a:cubicBezTo>
                    <a:pt x="0" y="2590"/>
                    <a:pt x="2590" y="0"/>
                    <a:pt x="5785" y="0"/>
                  </a:cubicBezTo>
                  <a:close/>
                </a:path>
              </a:pathLst>
            </a:custGeom>
            <a:solidFill>
              <a:srgbClr val="3A855D"/>
            </a:solidFill>
          </p:spPr>
        </p:sp>
        <p:sp>
          <p:nvSpPr>
            <p:cNvPr name="TextBox 15" id="15"/>
            <p:cNvSpPr txBox="true"/>
            <p:nvPr/>
          </p:nvSpPr>
          <p:spPr>
            <a:xfrm>
              <a:off x="0" y="85725"/>
              <a:ext cx="5287346" cy="2990450"/>
            </a:xfrm>
            <a:prstGeom prst="rect">
              <a:avLst/>
            </a:prstGeom>
          </p:spPr>
          <p:txBody>
            <a:bodyPr anchor="ctr" rtlCol="false" tIns="50800" lIns="50800" bIns="50800" rIns="50800"/>
            <a:lstStyle/>
            <a:p>
              <a:pPr algn="ctr">
                <a:lnSpc>
                  <a:spcPts val="1925"/>
                </a:lnSpc>
              </a:pPr>
            </a:p>
          </p:txBody>
        </p:sp>
      </p:grpSp>
      <p:sp>
        <p:nvSpPr>
          <p:cNvPr name="Freeform 16" id="16"/>
          <p:cNvSpPr/>
          <p:nvPr/>
        </p:nvSpPr>
        <p:spPr>
          <a:xfrm flipH="false" flipV="false" rot="0">
            <a:off x="0" y="-29039"/>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4">
              <a:alphaModFix amt="32999"/>
            </a:blip>
            <a:stretch>
              <a:fillRect l="0" t="0" r="0" b="0"/>
            </a:stretch>
          </a:blipFill>
        </p:spPr>
      </p:sp>
      <p:sp>
        <p:nvSpPr>
          <p:cNvPr name="TextBox 17" id="17"/>
          <p:cNvSpPr txBox="true"/>
          <p:nvPr/>
        </p:nvSpPr>
        <p:spPr>
          <a:xfrm rot="0">
            <a:off x="1830764" y="4274503"/>
            <a:ext cx="14626471" cy="3195319"/>
          </a:xfrm>
          <a:prstGeom prst="rect">
            <a:avLst/>
          </a:prstGeom>
        </p:spPr>
        <p:txBody>
          <a:bodyPr anchor="t" rtlCol="false" tIns="0" lIns="0" bIns="0" rIns="0">
            <a:spAutoFit/>
          </a:bodyPr>
          <a:lstStyle/>
          <a:p>
            <a:pPr algn="ctr">
              <a:lnSpc>
                <a:spcPts val="12880"/>
              </a:lnSpc>
            </a:pPr>
            <a:r>
              <a:rPr lang="en-US" sz="9200" b="true">
                <a:solidFill>
                  <a:srgbClr val="F1F0EC"/>
                </a:solidFill>
                <a:latin typeface="Canva Sans Bold"/>
                <a:ea typeface="Canva Sans Bold"/>
                <a:cs typeface="Canva Sans Bold"/>
                <a:sym typeface="Canva Sans Bold"/>
              </a:rPr>
              <a:t>Recommendation System</a:t>
            </a:r>
          </a:p>
          <a:p>
            <a:pPr algn="ctr">
              <a:lnSpc>
                <a:spcPts val="1288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3240775" y="5143500"/>
            <a:ext cx="6124955" cy="612495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4" id="4"/>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110435" y="-126171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7957957">
            <a:off x="15370233" y="-1028700"/>
            <a:ext cx="3778135" cy="4114800"/>
          </a:xfrm>
          <a:custGeom>
            <a:avLst/>
            <a:gdLst/>
            <a:ahLst/>
            <a:cxnLst/>
            <a:rect r="r" b="b" t="t" l="l"/>
            <a:pathLst>
              <a:path h="4114800" w="3778135">
                <a:moveTo>
                  <a:pt x="0" y="0"/>
                </a:moveTo>
                <a:lnTo>
                  <a:pt x="3778134" y="0"/>
                </a:lnTo>
                <a:lnTo>
                  <a:pt x="3778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01168">
            <a:off x="154188" y="8354684"/>
            <a:ext cx="2262340" cy="2040219"/>
          </a:xfrm>
          <a:custGeom>
            <a:avLst/>
            <a:gdLst/>
            <a:ahLst/>
            <a:cxnLst/>
            <a:rect r="r" b="b" t="t" l="l"/>
            <a:pathLst>
              <a:path h="2040219" w="2262340">
                <a:moveTo>
                  <a:pt x="0" y="0"/>
                </a:moveTo>
                <a:lnTo>
                  <a:pt x="2262339" y="0"/>
                </a:lnTo>
                <a:lnTo>
                  <a:pt x="2262339" y="2040219"/>
                </a:lnTo>
                <a:lnTo>
                  <a:pt x="0" y="2040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094971" y="5807187"/>
            <a:ext cx="3697655" cy="4013736"/>
          </a:xfrm>
          <a:custGeom>
            <a:avLst/>
            <a:gdLst/>
            <a:ahLst/>
            <a:cxnLst/>
            <a:rect r="r" b="b" t="t" l="l"/>
            <a:pathLst>
              <a:path h="4013736" w="3697655">
                <a:moveTo>
                  <a:pt x="0" y="0"/>
                </a:moveTo>
                <a:lnTo>
                  <a:pt x="3697654" y="0"/>
                </a:lnTo>
                <a:lnTo>
                  <a:pt x="3697654" y="4013736"/>
                </a:lnTo>
                <a:lnTo>
                  <a:pt x="0" y="4013736"/>
                </a:lnTo>
                <a:lnTo>
                  <a:pt x="0" y="0"/>
                </a:lnTo>
                <a:close/>
              </a:path>
            </a:pathLst>
          </a:custGeom>
          <a:blipFill>
            <a:blip r:embed="rId6"/>
            <a:stretch>
              <a:fillRect l="0" t="0" r="0" b="0"/>
            </a:stretch>
          </a:blipFill>
        </p:spPr>
      </p:sp>
      <p:sp>
        <p:nvSpPr>
          <p:cNvPr name="TextBox 11" id="11"/>
          <p:cNvSpPr txBox="true"/>
          <p:nvPr/>
        </p:nvSpPr>
        <p:spPr>
          <a:xfrm rot="0">
            <a:off x="3833574" y="847725"/>
            <a:ext cx="10620852" cy="1642019"/>
          </a:xfrm>
          <a:prstGeom prst="rect">
            <a:avLst/>
          </a:prstGeom>
        </p:spPr>
        <p:txBody>
          <a:bodyPr anchor="t" rtlCol="false" tIns="0" lIns="0" bIns="0" rIns="0">
            <a:spAutoFit/>
          </a:bodyPr>
          <a:lstStyle/>
          <a:p>
            <a:pPr algn="ctr">
              <a:lnSpc>
                <a:spcPts val="13445"/>
              </a:lnSpc>
              <a:spcBef>
                <a:spcPct val="0"/>
              </a:spcBef>
            </a:pPr>
            <a:r>
              <a:rPr lang="en-US" b="true" sz="9603" spc="-787" u="sng">
                <a:solidFill>
                  <a:srgbClr val="3A855D"/>
                </a:solidFill>
                <a:latin typeface="Nunito Bold"/>
                <a:ea typeface="Nunito Bold"/>
                <a:cs typeface="Nunito Bold"/>
                <a:sym typeface="Nunito Bold"/>
              </a:rPr>
              <a:t>Collaborative Filtering</a:t>
            </a:r>
            <a:r>
              <a:rPr lang="en-US" sz="9603" spc="-787">
                <a:solidFill>
                  <a:srgbClr val="3A855D"/>
                </a:solidFill>
                <a:latin typeface="Nunito"/>
                <a:ea typeface="Nunito"/>
                <a:cs typeface="Nunito"/>
                <a:sym typeface="Nunito"/>
              </a:rPr>
              <a:t> </a:t>
            </a:r>
          </a:p>
        </p:txBody>
      </p:sp>
      <p:sp>
        <p:nvSpPr>
          <p:cNvPr name="TextBox 12" id="12"/>
          <p:cNvSpPr txBox="true"/>
          <p:nvPr/>
        </p:nvSpPr>
        <p:spPr>
          <a:xfrm rot="0">
            <a:off x="722277" y="3267056"/>
            <a:ext cx="13902071" cy="41808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3A855D"/>
                </a:solidFill>
                <a:latin typeface="Nunito"/>
                <a:ea typeface="Nunito"/>
                <a:cs typeface="Nunito"/>
                <a:sym typeface="Nunito"/>
              </a:rPr>
              <a:t>Recommends products based on user-user or item-item similarities.</a:t>
            </a:r>
          </a:p>
          <a:p>
            <a:pPr algn="l" marL="734059" indent="-367030" lvl="1">
              <a:lnSpc>
                <a:spcPts val="4759"/>
              </a:lnSpc>
              <a:buFont typeface="Arial"/>
              <a:buChar char="•"/>
            </a:pPr>
            <a:r>
              <a:rPr lang="en-US" sz="3399">
                <a:solidFill>
                  <a:srgbClr val="3A855D"/>
                </a:solidFill>
                <a:latin typeface="Nunito"/>
                <a:ea typeface="Nunito"/>
                <a:cs typeface="Nunito"/>
                <a:sym typeface="Nunito"/>
              </a:rPr>
              <a:t>Learns from historical interactions (e.g., transactions, ratings) across users.</a:t>
            </a:r>
          </a:p>
          <a:p>
            <a:pPr algn="l" marL="734059" indent="-367030" lvl="1">
              <a:lnSpc>
                <a:spcPts val="4759"/>
              </a:lnSpc>
              <a:buFont typeface="Arial"/>
              <a:buChar char="•"/>
            </a:pPr>
            <a:r>
              <a:rPr lang="en-US" sz="3399">
                <a:solidFill>
                  <a:srgbClr val="3A855D"/>
                </a:solidFill>
                <a:latin typeface="Nunito"/>
                <a:ea typeface="Nunito"/>
                <a:cs typeface="Nunito"/>
                <a:sym typeface="Nunito"/>
              </a:rPr>
              <a:t>Assumes similar users prefer similar products.</a:t>
            </a:r>
          </a:p>
          <a:p>
            <a:pPr algn="l" marL="734059" indent="-367030" lvl="1">
              <a:lnSpc>
                <a:spcPts val="4759"/>
              </a:lnSpc>
              <a:buFont typeface="Arial"/>
              <a:buChar char="•"/>
            </a:pPr>
            <a:r>
              <a:rPr lang="en-US" sz="3399">
                <a:solidFill>
                  <a:srgbClr val="3A855D"/>
                </a:solidFill>
                <a:latin typeface="Nunito"/>
                <a:ea typeface="Nunito"/>
                <a:cs typeface="Nunito"/>
                <a:sym typeface="Nunito"/>
              </a:rPr>
              <a:t>Applied here to suggest credit cards based on behavior of users with similar profiles.</a:t>
            </a:r>
          </a:p>
          <a:p>
            <a:pPr algn="l">
              <a:lnSpc>
                <a:spcPts val="475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3543600" y="6008426"/>
            <a:ext cx="6124955" cy="612495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4" id="4"/>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110435" y="-126171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7957957">
            <a:off x="15370233" y="-1028700"/>
            <a:ext cx="3778135" cy="4114800"/>
          </a:xfrm>
          <a:custGeom>
            <a:avLst/>
            <a:gdLst/>
            <a:ahLst/>
            <a:cxnLst/>
            <a:rect r="r" b="b" t="t" l="l"/>
            <a:pathLst>
              <a:path h="4114800" w="3778135">
                <a:moveTo>
                  <a:pt x="0" y="0"/>
                </a:moveTo>
                <a:lnTo>
                  <a:pt x="3778134" y="0"/>
                </a:lnTo>
                <a:lnTo>
                  <a:pt x="3778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01168">
            <a:off x="154188" y="8354684"/>
            <a:ext cx="2262340" cy="2040219"/>
          </a:xfrm>
          <a:custGeom>
            <a:avLst/>
            <a:gdLst/>
            <a:ahLst/>
            <a:cxnLst/>
            <a:rect r="r" b="b" t="t" l="l"/>
            <a:pathLst>
              <a:path h="2040219" w="2262340">
                <a:moveTo>
                  <a:pt x="0" y="0"/>
                </a:moveTo>
                <a:lnTo>
                  <a:pt x="2262339" y="0"/>
                </a:lnTo>
                <a:lnTo>
                  <a:pt x="2262339" y="2040219"/>
                </a:lnTo>
                <a:lnTo>
                  <a:pt x="0" y="2040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860778" y="4327948"/>
            <a:ext cx="10029992" cy="5391121"/>
          </a:xfrm>
          <a:custGeom>
            <a:avLst/>
            <a:gdLst/>
            <a:ahLst/>
            <a:cxnLst/>
            <a:rect r="r" b="b" t="t" l="l"/>
            <a:pathLst>
              <a:path h="5391121" w="10029992">
                <a:moveTo>
                  <a:pt x="0" y="0"/>
                </a:moveTo>
                <a:lnTo>
                  <a:pt x="10029992" y="0"/>
                </a:lnTo>
                <a:lnTo>
                  <a:pt x="10029992" y="5391121"/>
                </a:lnTo>
                <a:lnTo>
                  <a:pt x="0" y="5391121"/>
                </a:lnTo>
                <a:lnTo>
                  <a:pt x="0" y="0"/>
                </a:lnTo>
                <a:close/>
              </a:path>
            </a:pathLst>
          </a:custGeom>
          <a:blipFill>
            <a:blip r:embed="rId6"/>
            <a:stretch>
              <a:fillRect l="0" t="0" r="0" b="0"/>
            </a:stretch>
          </a:blipFill>
        </p:spPr>
      </p:sp>
      <p:sp>
        <p:nvSpPr>
          <p:cNvPr name="TextBox 11" id="11"/>
          <p:cNvSpPr txBox="true"/>
          <p:nvPr/>
        </p:nvSpPr>
        <p:spPr>
          <a:xfrm rot="0">
            <a:off x="2149049" y="472915"/>
            <a:ext cx="13180834" cy="1642019"/>
          </a:xfrm>
          <a:prstGeom prst="rect">
            <a:avLst/>
          </a:prstGeom>
        </p:spPr>
        <p:txBody>
          <a:bodyPr anchor="t" rtlCol="false" tIns="0" lIns="0" bIns="0" rIns="0">
            <a:spAutoFit/>
          </a:bodyPr>
          <a:lstStyle/>
          <a:p>
            <a:pPr algn="ctr">
              <a:lnSpc>
                <a:spcPts val="13445"/>
              </a:lnSpc>
              <a:spcBef>
                <a:spcPct val="0"/>
              </a:spcBef>
            </a:pPr>
            <a:r>
              <a:rPr lang="en-US" sz="9603" spc="-787">
                <a:solidFill>
                  <a:srgbClr val="3A855D"/>
                </a:solidFill>
                <a:latin typeface="Nunito"/>
                <a:ea typeface="Nunito"/>
                <a:cs typeface="Nunito"/>
                <a:sym typeface="Nunito"/>
              </a:rPr>
              <a:t>Interaction Dataset</a:t>
            </a:r>
          </a:p>
        </p:txBody>
      </p:sp>
      <p:sp>
        <p:nvSpPr>
          <p:cNvPr name="TextBox 12" id="12"/>
          <p:cNvSpPr txBox="true"/>
          <p:nvPr/>
        </p:nvSpPr>
        <p:spPr>
          <a:xfrm rot="0">
            <a:off x="564120" y="2597871"/>
            <a:ext cx="13902071" cy="1180465"/>
          </a:xfrm>
          <a:prstGeom prst="rect">
            <a:avLst/>
          </a:prstGeom>
        </p:spPr>
        <p:txBody>
          <a:bodyPr anchor="t" rtlCol="false" tIns="0" lIns="0" bIns="0" rIns="0">
            <a:spAutoFit/>
          </a:bodyPr>
          <a:lstStyle/>
          <a:p>
            <a:pPr algn="l">
              <a:lnSpc>
                <a:spcPts val="4759"/>
              </a:lnSpc>
            </a:pPr>
            <a:r>
              <a:rPr lang="en-US" sz="3399">
                <a:solidFill>
                  <a:srgbClr val="3A855D"/>
                </a:solidFill>
                <a:latin typeface="Nunito"/>
                <a:ea typeface="Nunito"/>
                <a:cs typeface="Nunito"/>
                <a:sym typeface="Nunito"/>
              </a:rPr>
              <a:t>Created a user-card interaction dataset by mapping transactional behavior with card attributes to capture meaningful user preferences.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585163" y="3128290"/>
            <a:ext cx="16242856" cy="1137000"/>
          </a:xfrm>
          <a:custGeom>
            <a:avLst/>
            <a:gdLst/>
            <a:ahLst/>
            <a:cxnLst/>
            <a:rect r="r" b="b" t="t" l="l"/>
            <a:pathLst>
              <a:path h="1137000" w="16242856">
                <a:moveTo>
                  <a:pt x="0" y="0"/>
                </a:moveTo>
                <a:lnTo>
                  <a:pt x="16242856" y="0"/>
                </a:lnTo>
                <a:lnTo>
                  <a:pt x="16242856" y="1137000"/>
                </a:lnTo>
                <a:lnTo>
                  <a:pt x="0" y="1137000"/>
                </a:lnTo>
                <a:lnTo>
                  <a:pt x="0" y="0"/>
                </a:lnTo>
                <a:close/>
              </a:path>
            </a:pathLst>
          </a:custGeom>
          <a:blipFill>
            <a:blip r:embed="rId2"/>
            <a:stretch>
              <a:fillRect l="0" t="0" r="0" b="0"/>
            </a:stretch>
          </a:blipFill>
        </p:spPr>
      </p:sp>
      <p:sp>
        <p:nvSpPr>
          <p:cNvPr name="Freeform 3" id="3"/>
          <p:cNvSpPr/>
          <p:nvPr/>
        </p:nvSpPr>
        <p:spPr>
          <a:xfrm flipH="false" flipV="false" rot="0">
            <a:off x="3493371" y="6009635"/>
            <a:ext cx="11235597" cy="2641669"/>
          </a:xfrm>
          <a:custGeom>
            <a:avLst/>
            <a:gdLst/>
            <a:ahLst/>
            <a:cxnLst/>
            <a:rect r="r" b="b" t="t" l="l"/>
            <a:pathLst>
              <a:path h="2641669" w="11235597">
                <a:moveTo>
                  <a:pt x="0" y="0"/>
                </a:moveTo>
                <a:lnTo>
                  <a:pt x="11235596" y="0"/>
                </a:lnTo>
                <a:lnTo>
                  <a:pt x="11235596" y="2641669"/>
                </a:lnTo>
                <a:lnTo>
                  <a:pt x="0" y="2641669"/>
                </a:lnTo>
                <a:lnTo>
                  <a:pt x="0" y="0"/>
                </a:lnTo>
                <a:close/>
              </a:path>
            </a:pathLst>
          </a:custGeom>
          <a:blipFill>
            <a:blip r:embed="rId3"/>
            <a:stretch>
              <a:fillRect l="0" t="0" r="-584" b="0"/>
            </a:stretch>
          </a:blipFill>
        </p:spPr>
      </p:sp>
      <p:sp>
        <p:nvSpPr>
          <p:cNvPr name="TextBox 4" id="4"/>
          <p:cNvSpPr txBox="true"/>
          <p:nvPr/>
        </p:nvSpPr>
        <p:spPr>
          <a:xfrm rot="0">
            <a:off x="1260767" y="906003"/>
            <a:ext cx="15189544" cy="808065"/>
          </a:xfrm>
          <a:prstGeom prst="rect">
            <a:avLst/>
          </a:prstGeom>
        </p:spPr>
        <p:txBody>
          <a:bodyPr anchor="t" rtlCol="false" tIns="0" lIns="0" bIns="0" rIns="0">
            <a:spAutoFit/>
          </a:bodyPr>
          <a:lstStyle/>
          <a:p>
            <a:pPr algn="ctr">
              <a:lnSpc>
                <a:spcPts val="5950"/>
              </a:lnSpc>
            </a:pPr>
            <a:r>
              <a:rPr lang="en-US" b="true" sz="6198" spc="-508" u="sng">
                <a:solidFill>
                  <a:srgbClr val="3A855D"/>
                </a:solidFill>
                <a:latin typeface="Nunito Bold"/>
                <a:ea typeface="Nunito Bold"/>
                <a:cs typeface="Nunito Bold"/>
                <a:sym typeface="Nunito Bold"/>
              </a:rPr>
              <a:t>User Cluster Dataset  And Card Cluster Dataset</a:t>
            </a:r>
          </a:p>
        </p:txBody>
      </p:sp>
      <p:sp>
        <p:nvSpPr>
          <p:cNvPr name="TextBox 5" id="5"/>
          <p:cNvSpPr txBox="true"/>
          <p:nvPr/>
        </p:nvSpPr>
        <p:spPr>
          <a:xfrm rot="0">
            <a:off x="1585163" y="1882155"/>
            <a:ext cx="4961930" cy="771525"/>
          </a:xfrm>
          <a:prstGeom prst="rect">
            <a:avLst/>
          </a:prstGeom>
        </p:spPr>
        <p:txBody>
          <a:bodyPr anchor="t" rtlCol="false" tIns="0" lIns="0" bIns="0" rIns="0">
            <a:spAutoFit/>
          </a:bodyPr>
          <a:lstStyle/>
          <a:p>
            <a:pPr algn="ctr">
              <a:lnSpc>
                <a:spcPts val="6300"/>
              </a:lnSpc>
            </a:pPr>
            <a:r>
              <a:rPr lang="en-US" sz="4500" b="true">
                <a:solidFill>
                  <a:srgbClr val="3A855D"/>
                </a:solidFill>
                <a:latin typeface="Canva Sans Bold"/>
                <a:ea typeface="Canva Sans Bold"/>
                <a:cs typeface="Canva Sans Bold"/>
                <a:sym typeface="Canva Sans Bold"/>
              </a:rPr>
              <a:t>Card Type Cluster</a:t>
            </a:r>
          </a:p>
        </p:txBody>
      </p:sp>
      <p:sp>
        <p:nvSpPr>
          <p:cNvPr name="TextBox 6" id="6"/>
          <p:cNvSpPr txBox="true"/>
          <p:nvPr/>
        </p:nvSpPr>
        <p:spPr>
          <a:xfrm rot="0">
            <a:off x="1719549" y="4646290"/>
            <a:ext cx="3992761" cy="887095"/>
          </a:xfrm>
          <a:prstGeom prst="rect">
            <a:avLst/>
          </a:prstGeom>
        </p:spPr>
        <p:txBody>
          <a:bodyPr anchor="t" rtlCol="false" tIns="0" lIns="0" bIns="0" rIns="0">
            <a:spAutoFit/>
          </a:bodyPr>
          <a:lstStyle/>
          <a:p>
            <a:pPr algn="ctr">
              <a:lnSpc>
                <a:spcPts val="7279"/>
              </a:lnSpc>
            </a:pPr>
            <a:r>
              <a:rPr lang="en-US" sz="5199" b="true">
                <a:solidFill>
                  <a:srgbClr val="3A855D"/>
                </a:solidFill>
                <a:latin typeface="Canva Sans Bold"/>
                <a:ea typeface="Canva Sans Bold"/>
                <a:cs typeface="Canva Sans Bold"/>
                <a:sym typeface="Canva Sans Bold"/>
              </a:rPr>
              <a:t>User Cluster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946196" y="1351924"/>
            <a:ext cx="14395608" cy="7583153"/>
            <a:chOff x="0" y="0"/>
            <a:chExt cx="3791436" cy="1997209"/>
          </a:xfrm>
        </p:grpSpPr>
        <p:sp>
          <p:nvSpPr>
            <p:cNvPr name="Freeform 3" id="3"/>
            <p:cNvSpPr/>
            <p:nvPr/>
          </p:nvSpPr>
          <p:spPr>
            <a:xfrm flipH="false" flipV="false" rot="0">
              <a:off x="0" y="0"/>
              <a:ext cx="3791436" cy="1997209"/>
            </a:xfrm>
            <a:custGeom>
              <a:avLst/>
              <a:gdLst/>
              <a:ahLst/>
              <a:cxnLst/>
              <a:rect r="r" b="b" t="t" l="l"/>
              <a:pathLst>
                <a:path h="1997209" w="3791436">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name="TextBox 4" id="4"/>
            <p:cNvSpPr txBox="true"/>
            <p:nvPr/>
          </p:nvSpPr>
          <p:spPr>
            <a:xfrm>
              <a:off x="0" y="85725"/>
              <a:ext cx="3791436" cy="1911484"/>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2742259" y="-286650"/>
            <a:ext cx="5190688" cy="4114800"/>
          </a:xfrm>
          <a:custGeom>
            <a:avLst/>
            <a:gdLst/>
            <a:ahLst/>
            <a:cxnLst/>
            <a:rect r="r" b="b" t="t" l="l"/>
            <a:pathLst>
              <a:path h="4114800" w="5190688">
                <a:moveTo>
                  <a:pt x="0" y="0"/>
                </a:moveTo>
                <a:lnTo>
                  <a:pt x="5190688" y="0"/>
                </a:lnTo>
                <a:lnTo>
                  <a:pt x="519068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29838" y="500788"/>
            <a:ext cx="2032715" cy="3327362"/>
          </a:xfrm>
          <a:custGeom>
            <a:avLst/>
            <a:gdLst/>
            <a:ahLst/>
            <a:cxnLst/>
            <a:rect r="r" b="b" t="t" l="l"/>
            <a:pathLst>
              <a:path h="3327362" w="2032715">
                <a:moveTo>
                  <a:pt x="0" y="0"/>
                </a:moveTo>
                <a:lnTo>
                  <a:pt x="2032716" y="0"/>
                </a:lnTo>
                <a:lnTo>
                  <a:pt x="2032716" y="3327362"/>
                </a:lnTo>
                <a:lnTo>
                  <a:pt x="0" y="3327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830412" y="2730870"/>
            <a:ext cx="10627176" cy="1097279"/>
          </a:xfrm>
          <a:prstGeom prst="rect">
            <a:avLst/>
          </a:prstGeom>
        </p:spPr>
        <p:txBody>
          <a:bodyPr anchor="t" rtlCol="false" tIns="0" lIns="0" bIns="0" rIns="0">
            <a:spAutoFit/>
          </a:bodyPr>
          <a:lstStyle/>
          <a:p>
            <a:pPr algn="ctr">
              <a:lnSpc>
                <a:spcPts val="8159"/>
              </a:lnSpc>
            </a:pPr>
            <a:r>
              <a:rPr lang="en-US" sz="8499" spc="-696">
                <a:solidFill>
                  <a:srgbClr val="F1F0EC"/>
                </a:solidFill>
                <a:latin typeface="Nunito"/>
                <a:ea typeface="Nunito"/>
                <a:cs typeface="Nunito"/>
                <a:sym typeface="Nunito"/>
              </a:rPr>
              <a:t>Introduction</a:t>
            </a:r>
          </a:p>
        </p:txBody>
      </p:sp>
      <p:sp>
        <p:nvSpPr>
          <p:cNvPr name="TextBox 8" id="8"/>
          <p:cNvSpPr txBox="true"/>
          <p:nvPr/>
        </p:nvSpPr>
        <p:spPr>
          <a:xfrm rot="0">
            <a:off x="2414771" y="4367282"/>
            <a:ext cx="13458458" cy="3644044"/>
          </a:xfrm>
          <a:prstGeom prst="rect">
            <a:avLst/>
          </a:prstGeom>
        </p:spPr>
        <p:txBody>
          <a:bodyPr anchor="t" rtlCol="false" tIns="0" lIns="0" bIns="0" rIns="0">
            <a:spAutoFit/>
          </a:bodyPr>
          <a:lstStyle/>
          <a:p>
            <a:pPr algn="ctr" marL="0" indent="0" lvl="0">
              <a:lnSpc>
                <a:spcPts val="3660"/>
              </a:lnSpc>
              <a:spcBef>
                <a:spcPct val="0"/>
              </a:spcBef>
            </a:pPr>
            <a:r>
              <a:rPr lang="en-US" b="true" sz="2711" spc="162">
                <a:solidFill>
                  <a:srgbClr val="F1F0EC"/>
                </a:solidFill>
                <a:latin typeface="Nunito Medium"/>
                <a:ea typeface="Nunito Medium"/>
                <a:cs typeface="Nunito Medium"/>
                <a:sym typeface="Nunito Medium"/>
              </a:rPr>
              <a:t>This project aims t</a:t>
            </a:r>
            <a:r>
              <a:rPr lang="en-US" b="true" sz="2711" spc="162" u="none">
                <a:solidFill>
                  <a:srgbClr val="F1F0EC"/>
                </a:solidFill>
                <a:latin typeface="Nunito Medium"/>
                <a:ea typeface="Nunito Medium"/>
                <a:cs typeface="Nunito Medium"/>
                <a:sym typeface="Nunito Medium"/>
              </a:rPr>
              <a:t>o build a comprehensive, data-driven credit card product recommendation system tailored to individual users. It integrates three major components—Fraud Detection, Customer Segmentation, and Product Recommendation—to create a secure, personalized, and efficient pipeline. By leveraging machine learning and deep learning techniques, the system analyzes transactional behavior, identifies potential fraud, clusters users based on financial profiles, and recommends suitable credit card products, enhancing user experience and business value.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4690829" y="5019332"/>
            <a:ext cx="7876912" cy="4676916"/>
          </a:xfrm>
          <a:custGeom>
            <a:avLst/>
            <a:gdLst/>
            <a:ahLst/>
            <a:cxnLst/>
            <a:rect r="r" b="b" t="t" l="l"/>
            <a:pathLst>
              <a:path h="4676916" w="7876912">
                <a:moveTo>
                  <a:pt x="0" y="0"/>
                </a:moveTo>
                <a:lnTo>
                  <a:pt x="7876912" y="0"/>
                </a:lnTo>
                <a:lnTo>
                  <a:pt x="7876912" y="4676916"/>
                </a:lnTo>
                <a:lnTo>
                  <a:pt x="0" y="4676916"/>
                </a:lnTo>
                <a:lnTo>
                  <a:pt x="0" y="0"/>
                </a:lnTo>
                <a:close/>
              </a:path>
            </a:pathLst>
          </a:custGeom>
          <a:blipFill>
            <a:blip r:embed="rId2"/>
            <a:stretch>
              <a:fillRect l="0" t="0" r="0" b="0"/>
            </a:stretch>
          </a:blipFill>
        </p:spPr>
      </p:sp>
      <p:sp>
        <p:nvSpPr>
          <p:cNvPr name="TextBox 3" id="3"/>
          <p:cNvSpPr txBox="true"/>
          <p:nvPr/>
        </p:nvSpPr>
        <p:spPr>
          <a:xfrm rot="0">
            <a:off x="1260767" y="906003"/>
            <a:ext cx="15189544" cy="808065"/>
          </a:xfrm>
          <a:prstGeom prst="rect">
            <a:avLst/>
          </a:prstGeom>
        </p:spPr>
        <p:txBody>
          <a:bodyPr anchor="t" rtlCol="false" tIns="0" lIns="0" bIns="0" rIns="0">
            <a:spAutoFit/>
          </a:bodyPr>
          <a:lstStyle/>
          <a:p>
            <a:pPr algn="ctr">
              <a:lnSpc>
                <a:spcPts val="5950"/>
              </a:lnSpc>
            </a:pPr>
            <a:r>
              <a:rPr lang="en-US" b="true" sz="6198" spc="-508" u="sng">
                <a:solidFill>
                  <a:srgbClr val="3A855D"/>
                </a:solidFill>
                <a:latin typeface="Nunito Bold"/>
                <a:ea typeface="Nunito Bold"/>
                <a:cs typeface="Nunito Bold"/>
                <a:sym typeface="Nunito Bold"/>
              </a:rPr>
              <a:t>Neural Collaborative Filtering </a:t>
            </a:r>
          </a:p>
        </p:txBody>
      </p:sp>
      <p:sp>
        <p:nvSpPr>
          <p:cNvPr name="TextBox 4" id="4"/>
          <p:cNvSpPr txBox="true"/>
          <p:nvPr/>
        </p:nvSpPr>
        <p:spPr>
          <a:xfrm rot="0">
            <a:off x="1260767" y="1992922"/>
            <a:ext cx="16099262" cy="2693035"/>
          </a:xfrm>
          <a:prstGeom prst="rect">
            <a:avLst/>
          </a:prstGeom>
        </p:spPr>
        <p:txBody>
          <a:bodyPr anchor="t" rtlCol="false" tIns="0" lIns="0" bIns="0" rIns="0">
            <a:spAutoFit/>
          </a:bodyPr>
          <a:lstStyle/>
          <a:p>
            <a:pPr algn="just">
              <a:lnSpc>
                <a:spcPts val="4340"/>
              </a:lnSpc>
            </a:pPr>
            <a:r>
              <a:rPr lang="en-US" sz="3100">
                <a:solidFill>
                  <a:srgbClr val="3A855D"/>
                </a:solidFill>
                <a:latin typeface="Canva Sans"/>
                <a:ea typeface="Canva Sans"/>
                <a:cs typeface="Canva Sans"/>
                <a:sym typeface="Canva Sans"/>
              </a:rPr>
              <a:t>Neural Collaborative Filtering (NCF) uses deep learning to model complex, non-linear interactions between users and products. Unlike traditional collaborative filtering, NCF learns user and item embeddings through neural networks, capturing higher-order feature interactions. In this project, NCF was employed to improve recommendation accuracy by leveraging both user behavior and card attributes.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466191" y="6931017"/>
            <a:ext cx="5202364" cy="520236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4" id="4"/>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110435" y="-126171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7957957">
            <a:off x="15370233" y="-1028700"/>
            <a:ext cx="3778135" cy="4114800"/>
          </a:xfrm>
          <a:custGeom>
            <a:avLst/>
            <a:gdLst/>
            <a:ahLst/>
            <a:cxnLst/>
            <a:rect r="r" b="b" t="t" l="l"/>
            <a:pathLst>
              <a:path h="4114800" w="3778135">
                <a:moveTo>
                  <a:pt x="0" y="0"/>
                </a:moveTo>
                <a:lnTo>
                  <a:pt x="3778134" y="0"/>
                </a:lnTo>
                <a:lnTo>
                  <a:pt x="3778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01168">
            <a:off x="154188" y="8354684"/>
            <a:ext cx="2262340" cy="2040219"/>
          </a:xfrm>
          <a:custGeom>
            <a:avLst/>
            <a:gdLst/>
            <a:ahLst/>
            <a:cxnLst/>
            <a:rect r="r" b="b" t="t" l="l"/>
            <a:pathLst>
              <a:path h="2040219" w="2262340">
                <a:moveTo>
                  <a:pt x="0" y="0"/>
                </a:moveTo>
                <a:lnTo>
                  <a:pt x="2262339" y="0"/>
                </a:lnTo>
                <a:lnTo>
                  <a:pt x="2262339" y="2040219"/>
                </a:lnTo>
                <a:lnTo>
                  <a:pt x="0" y="2040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709637" y="3289446"/>
            <a:ext cx="6557946" cy="5109467"/>
          </a:xfrm>
          <a:custGeom>
            <a:avLst/>
            <a:gdLst/>
            <a:ahLst/>
            <a:cxnLst/>
            <a:rect r="r" b="b" t="t" l="l"/>
            <a:pathLst>
              <a:path h="5109467" w="6557946">
                <a:moveTo>
                  <a:pt x="0" y="0"/>
                </a:moveTo>
                <a:lnTo>
                  <a:pt x="6557946" y="0"/>
                </a:lnTo>
                <a:lnTo>
                  <a:pt x="6557946" y="5109468"/>
                </a:lnTo>
                <a:lnTo>
                  <a:pt x="0" y="5109468"/>
                </a:lnTo>
                <a:lnTo>
                  <a:pt x="0" y="0"/>
                </a:lnTo>
                <a:close/>
              </a:path>
            </a:pathLst>
          </a:custGeom>
          <a:blipFill>
            <a:blip r:embed="rId6"/>
            <a:stretch>
              <a:fillRect l="0" t="0" r="0" b="0"/>
            </a:stretch>
          </a:blipFill>
        </p:spPr>
      </p:sp>
      <p:sp>
        <p:nvSpPr>
          <p:cNvPr name="TextBox 11" id="11"/>
          <p:cNvSpPr txBox="true"/>
          <p:nvPr/>
        </p:nvSpPr>
        <p:spPr>
          <a:xfrm rot="0">
            <a:off x="1285357" y="847725"/>
            <a:ext cx="13180834" cy="1642019"/>
          </a:xfrm>
          <a:prstGeom prst="rect">
            <a:avLst/>
          </a:prstGeom>
        </p:spPr>
        <p:txBody>
          <a:bodyPr anchor="t" rtlCol="false" tIns="0" lIns="0" bIns="0" rIns="0">
            <a:spAutoFit/>
          </a:bodyPr>
          <a:lstStyle/>
          <a:p>
            <a:pPr algn="ctr">
              <a:lnSpc>
                <a:spcPts val="13445"/>
              </a:lnSpc>
              <a:spcBef>
                <a:spcPct val="0"/>
              </a:spcBef>
            </a:pPr>
            <a:r>
              <a:rPr lang="en-US" sz="9603" spc="-787">
                <a:solidFill>
                  <a:srgbClr val="3A855D"/>
                </a:solidFill>
                <a:latin typeface="Nunito"/>
                <a:ea typeface="Nunito"/>
                <a:cs typeface="Nunito"/>
                <a:sym typeface="Nunito"/>
              </a:rPr>
              <a:t>Model Architecture</a:t>
            </a:r>
          </a:p>
        </p:txBody>
      </p:sp>
      <p:sp>
        <p:nvSpPr>
          <p:cNvPr name="TextBox 12" id="12"/>
          <p:cNvSpPr txBox="true"/>
          <p:nvPr/>
        </p:nvSpPr>
        <p:spPr>
          <a:xfrm rot="0">
            <a:off x="564120" y="2804583"/>
            <a:ext cx="6946909" cy="5788479"/>
          </a:xfrm>
          <a:prstGeom prst="rect">
            <a:avLst/>
          </a:prstGeom>
        </p:spPr>
        <p:txBody>
          <a:bodyPr anchor="t" rtlCol="false" tIns="0" lIns="0" bIns="0" rIns="0">
            <a:spAutoFit/>
          </a:bodyPr>
          <a:lstStyle/>
          <a:p>
            <a:pPr algn="l">
              <a:lnSpc>
                <a:spcPts val="4194"/>
              </a:lnSpc>
            </a:pPr>
          </a:p>
          <a:p>
            <a:pPr algn="l">
              <a:lnSpc>
                <a:spcPts val="4194"/>
              </a:lnSpc>
            </a:pPr>
            <a:r>
              <a:rPr lang="en-US" sz="2996">
                <a:solidFill>
                  <a:srgbClr val="3A855D"/>
                </a:solidFill>
                <a:latin typeface="Nunito"/>
                <a:ea typeface="Nunito"/>
                <a:cs typeface="Nunito"/>
                <a:sym typeface="Nunito"/>
              </a:rPr>
              <a:t>User Embedding: Embedding(1220, 16)</a:t>
            </a:r>
          </a:p>
          <a:p>
            <a:pPr algn="l">
              <a:lnSpc>
                <a:spcPts val="4194"/>
              </a:lnSpc>
            </a:pPr>
            <a:r>
              <a:rPr lang="en-US" sz="2996">
                <a:solidFill>
                  <a:srgbClr val="3A855D"/>
                </a:solidFill>
                <a:latin typeface="Nunito"/>
                <a:ea typeface="Nunito"/>
                <a:cs typeface="Nunito"/>
                <a:sym typeface="Nunito"/>
              </a:rPr>
              <a:t>Item Embedding: Embedding(21, 16)</a:t>
            </a:r>
          </a:p>
          <a:p>
            <a:pPr algn="l">
              <a:lnSpc>
                <a:spcPts val="4194"/>
              </a:lnSpc>
            </a:pPr>
            <a:r>
              <a:rPr lang="en-US" sz="2996">
                <a:solidFill>
                  <a:srgbClr val="3A855D"/>
                </a:solidFill>
                <a:latin typeface="Nunito"/>
                <a:ea typeface="Nunito"/>
                <a:cs typeface="Nunito"/>
                <a:sym typeface="Nunito"/>
              </a:rPr>
              <a:t>Fully Connected Layers:</a:t>
            </a:r>
          </a:p>
          <a:p>
            <a:pPr algn="l">
              <a:lnSpc>
                <a:spcPts val="4194"/>
              </a:lnSpc>
            </a:pPr>
            <a:r>
              <a:rPr lang="en-US" sz="2996">
                <a:solidFill>
                  <a:srgbClr val="3A855D"/>
                </a:solidFill>
                <a:latin typeface="Nunito"/>
                <a:ea typeface="Nunito"/>
                <a:cs typeface="Nunito"/>
                <a:sym typeface="Nunito"/>
              </a:rPr>
              <a:t>fc1: Linear(32 → 128)</a:t>
            </a:r>
          </a:p>
          <a:p>
            <a:pPr algn="l">
              <a:lnSpc>
                <a:spcPts val="4194"/>
              </a:lnSpc>
            </a:pPr>
            <a:r>
              <a:rPr lang="en-US" sz="2996">
                <a:solidFill>
                  <a:srgbClr val="3A855D"/>
                </a:solidFill>
                <a:latin typeface="Nunito"/>
                <a:ea typeface="Nunito"/>
                <a:cs typeface="Nunito"/>
                <a:sym typeface="Nunito"/>
              </a:rPr>
              <a:t>fc2: Linear(128 → 64)</a:t>
            </a:r>
          </a:p>
          <a:p>
            <a:pPr algn="l">
              <a:lnSpc>
                <a:spcPts val="4194"/>
              </a:lnSpc>
            </a:pPr>
            <a:r>
              <a:rPr lang="en-US" sz="2996">
                <a:solidFill>
                  <a:srgbClr val="3A855D"/>
                </a:solidFill>
                <a:latin typeface="Nunito"/>
                <a:ea typeface="Nunito"/>
                <a:cs typeface="Nunito"/>
                <a:sym typeface="Nunito"/>
              </a:rPr>
              <a:t>fc3: Linear(64 → 32)</a:t>
            </a:r>
          </a:p>
          <a:p>
            <a:pPr algn="l">
              <a:lnSpc>
                <a:spcPts val="4194"/>
              </a:lnSpc>
            </a:pPr>
            <a:r>
              <a:rPr lang="en-US" sz="2996">
                <a:solidFill>
                  <a:srgbClr val="3A855D"/>
                </a:solidFill>
                <a:latin typeface="Nunito"/>
                <a:ea typeface="Nunito"/>
                <a:cs typeface="Nunito"/>
                <a:sym typeface="Nunito"/>
              </a:rPr>
              <a:t>out: Linear(32 → 1)</a:t>
            </a:r>
          </a:p>
          <a:p>
            <a:pPr algn="l">
              <a:lnSpc>
                <a:spcPts val="4194"/>
              </a:lnSpc>
            </a:pPr>
            <a:r>
              <a:rPr lang="en-US" sz="2996">
                <a:solidFill>
                  <a:srgbClr val="3A855D"/>
                </a:solidFill>
                <a:latin typeface="Nunito"/>
                <a:ea typeface="Nunito"/>
                <a:cs typeface="Nunito"/>
                <a:sym typeface="Nunito"/>
              </a:rPr>
              <a:t>Activation &amp; Regularization:</a:t>
            </a:r>
          </a:p>
          <a:p>
            <a:pPr algn="l">
              <a:lnSpc>
                <a:spcPts val="4194"/>
              </a:lnSpc>
            </a:pPr>
            <a:r>
              <a:rPr lang="en-US" sz="2996">
                <a:solidFill>
                  <a:srgbClr val="3A855D"/>
                </a:solidFill>
                <a:latin typeface="Nunito"/>
                <a:ea typeface="Nunito"/>
                <a:cs typeface="Nunito"/>
                <a:sym typeface="Nunito"/>
              </a:rPr>
              <a:t>Dropout: p = 0.3</a:t>
            </a:r>
          </a:p>
          <a:p>
            <a:pPr algn="l">
              <a:lnSpc>
                <a:spcPts val="4194"/>
              </a:lnSpc>
            </a:pP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196867" y="2916505"/>
          <a:ext cx="11894266" cy="4921444"/>
        </p:xfrm>
        <a:graphic>
          <a:graphicData uri="http://schemas.openxmlformats.org/drawingml/2006/table">
            <a:tbl>
              <a:tblPr/>
              <a:tblGrid>
                <a:gridCol w="2946250"/>
                <a:gridCol w="2946250"/>
                <a:gridCol w="6001766"/>
              </a:tblGrid>
              <a:tr h="1207786">
                <a:tc>
                  <a:txBody>
                    <a:bodyPr anchor="t" rtlCol="false"/>
                    <a:lstStyle/>
                    <a:p>
                      <a:pPr algn="ctr">
                        <a:lnSpc>
                          <a:spcPts val="3919"/>
                        </a:lnSpc>
                        <a:defRPr/>
                      </a:pPr>
                      <a:r>
                        <a:rPr lang="en-US" sz="2799" b="true">
                          <a:solidFill>
                            <a:srgbClr val="000000"/>
                          </a:solidFill>
                          <a:latin typeface="Public Sans Bold"/>
                          <a:ea typeface="Public Sans Bold"/>
                          <a:cs typeface="Public Sans Bold"/>
                          <a:sym typeface="Public Sans Bold"/>
                        </a:rPr>
                        <a:t>Metric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b="true">
                          <a:solidFill>
                            <a:srgbClr val="000000"/>
                          </a:solidFill>
                          <a:latin typeface="Public Sans Bold"/>
                          <a:ea typeface="Public Sans Bold"/>
                          <a:cs typeface="Public Sans Bold"/>
                          <a:sym typeface="Public Sans Bold"/>
                        </a:rPr>
                        <a:t>Value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b="true">
                          <a:solidFill>
                            <a:srgbClr val="000000"/>
                          </a:solidFill>
                          <a:latin typeface="Public Sans Bold"/>
                          <a:ea typeface="Public Sans Bold"/>
                          <a:cs typeface="Public Sans Bold"/>
                          <a:sym typeface="Public Sans Bold"/>
                        </a:rPr>
                        <a:t>Interpretation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98087">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0.9495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Overall correct predictions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7786">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Precison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0.9255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Arimo"/>
                          <a:ea typeface="Arimo"/>
                          <a:cs typeface="Arimo"/>
                          <a:sym typeface="Arimo"/>
                        </a:rPr>
                        <a:t>Correct positive predictions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7786">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0.9668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Capturing actual positives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260767" y="906003"/>
            <a:ext cx="15189544" cy="808065"/>
          </a:xfrm>
          <a:prstGeom prst="rect">
            <a:avLst/>
          </a:prstGeom>
        </p:spPr>
        <p:txBody>
          <a:bodyPr anchor="t" rtlCol="false" tIns="0" lIns="0" bIns="0" rIns="0">
            <a:spAutoFit/>
          </a:bodyPr>
          <a:lstStyle/>
          <a:p>
            <a:pPr algn="ctr">
              <a:lnSpc>
                <a:spcPts val="5950"/>
              </a:lnSpc>
            </a:pPr>
            <a:r>
              <a:rPr lang="en-US" b="true" sz="6198" spc="-508" u="sng">
                <a:solidFill>
                  <a:srgbClr val="3A855D"/>
                </a:solidFill>
                <a:latin typeface="Nunito Bold"/>
                <a:ea typeface="Nunito Bold"/>
                <a:cs typeface="Nunito Bold"/>
                <a:sym typeface="Nunito Bold"/>
              </a:rPr>
              <a:t>Evaluation Metrics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3543600" y="6008426"/>
            <a:ext cx="6124955" cy="612495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4" id="4"/>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110435" y="-126171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7957957">
            <a:off x="15370233" y="-1028700"/>
            <a:ext cx="3778135" cy="4114800"/>
          </a:xfrm>
          <a:custGeom>
            <a:avLst/>
            <a:gdLst/>
            <a:ahLst/>
            <a:cxnLst/>
            <a:rect r="r" b="b" t="t" l="l"/>
            <a:pathLst>
              <a:path h="4114800" w="3778135">
                <a:moveTo>
                  <a:pt x="0" y="0"/>
                </a:moveTo>
                <a:lnTo>
                  <a:pt x="3778134" y="0"/>
                </a:lnTo>
                <a:lnTo>
                  <a:pt x="3778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01168">
            <a:off x="154188" y="8354684"/>
            <a:ext cx="2262340" cy="2040219"/>
          </a:xfrm>
          <a:custGeom>
            <a:avLst/>
            <a:gdLst/>
            <a:ahLst/>
            <a:cxnLst/>
            <a:rect r="r" b="b" t="t" l="l"/>
            <a:pathLst>
              <a:path h="2040219" w="2262340">
                <a:moveTo>
                  <a:pt x="0" y="0"/>
                </a:moveTo>
                <a:lnTo>
                  <a:pt x="2262339" y="0"/>
                </a:lnTo>
                <a:lnTo>
                  <a:pt x="2262339" y="2040219"/>
                </a:lnTo>
                <a:lnTo>
                  <a:pt x="0" y="2040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285357" y="847725"/>
            <a:ext cx="13180834" cy="1642019"/>
          </a:xfrm>
          <a:prstGeom prst="rect">
            <a:avLst/>
          </a:prstGeom>
        </p:spPr>
        <p:txBody>
          <a:bodyPr anchor="t" rtlCol="false" tIns="0" lIns="0" bIns="0" rIns="0">
            <a:spAutoFit/>
          </a:bodyPr>
          <a:lstStyle/>
          <a:p>
            <a:pPr algn="ctr">
              <a:lnSpc>
                <a:spcPts val="13445"/>
              </a:lnSpc>
              <a:spcBef>
                <a:spcPct val="0"/>
              </a:spcBef>
            </a:pPr>
            <a:r>
              <a:rPr lang="en-US" sz="9603" spc="-787" u="sng">
                <a:solidFill>
                  <a:srgbClr val="3A855D"/>
                </a:solidFill>
                <a:latin typeface="Nunito"/>
                <a:ea typeface="Nunito"/>
                <a:cs typeface="Nunito"/>
                <a:sym typeface="Nunito"/>
              </a:rPr>
              <a:t>Recommendation Metrics</a:t>
            </a:r>
          </a:p>
        </p:txBody>
      </p:sp>
      <p:sp>
        <p:nvSpPr>
          <p:cNvPr name="TextBox 11" id="11"/>
          <p:cNvSpPr txBox="true"/>
          <p:nvPr/>
        </p:nvSpPr>
        <p:spPr>
          <a:xfrm rot="0">
            <a:off x="1419833" y="2754745"/>
            <a:ext cx="12600300" cy="5570855"/>
          </a:xfrm>
          <a:prstGeom prst="rect">
            <a:avLst/>
          </a:prstGeom>
        </p:spPr>
        <p:txBody>
          <a:bodyPr anchor="t" rtlCol="false" tIns="0" lIns="0" bIns="0" rIns="0">
            <a:spAutoFit/>
          </a:bodyPr>
          <a:lstStyle/>
          <a:p>
            <a:pPr algn="l" marL="569872" indent="-284936" lvl="1">
              <a:lnSpc>
                <a:spcPts val="3695"/>
              </a:lnSpc>
              <a:buFont typeface="Arial"/>
              <a:buChar char="•"/>
            </a:pPr>
            <a:r>
              <a:rPr lang="en-US" sz="2639">
                <a:solidFill>
                  <a:srgbClr val="3A855D"/>
                </a:solidFill>
                <a:latin typeface="Canva Sans"/>
                <a:ea typeface="Canva Sans"/>
                <a:cs typeface="Canva Sans"/>
                <a:sym typeface="Canva Sans"/>
              </a:rPr>
              <a:t>Precision@K: Measures the proportion of recommen</a:t>
            </a:r>
            <a:r>
              <a:rPr lang="en-US" sz="2639">
                <a:solidFill>
                  <a:srgbClr val="3A855D"/>
                </a:solidFill>
                <a:latin typeface="Canva Sans"/>
                <a:ea typeface="Canva Sans"/>
                <a:cs typeface="Canva Sans"/>
                <a:sym typeface="Canva Sans"/>
              </a:rPr>
              <a:t>ded items in the top-K list that are relevant.</a:t>
            </a:r>
          </a:p>
          <a:p>
            <a:pPr algn="l" marL="569872" indent="-284936" lvl="1">
              <a:lnSpc>
                <a:spcPts val="3695"/>
              </a:lnSpc>
              <a:buFont typeface="Arial"/>
              <a:buChar char="•"/>
            </a:pPr>
            <a:r>
              <a:rPr lang="en-US" sz="2639">
                <a:solidFill>
                  <a:srgbClr val="3A855D"/>
                </a:solidFill>
                <a:latin typeface="Canva Sans"/>
                <a:ea typeface="Canva Sans"/>
                <a:cs typeface="Canva Sans"/>
                <a:sym typeface="Canva Sans"/>
              </a:rPr>
              <a:t>Recall@K: Measures the proportion of relevant items that appear in the top-K recommendations.</a:t>
            </a:r>
          </a:p>
          <a:p>
            <a:pPr algn="l" marL="569872" indent="-284936" lvl="1">
              <a:lnSpc>
                <a:spcPts val="3695"/>
              </a:lnSpc>
              <a:buFont typeface="Arial"/>
              <a:buChar char="•"/>
            </a:pPr>
            <a:r>
              <a:rPr lang="en-US" sz="2639">
                <a:solidFill>
                  <a:srgbClr val="3A855D"/>
                </a:solidFill>
                <a:latin typeface="Canva Sans"/>
                <a:ea typeface="Canva Sans"/>
                <a:cs typeface="Canva Sans"/>
                <a:sym typeface="Canva Sans"/>
              </a:rPr>
              <a:t>NDCG@K (Normalized Discounted Cumulative Gain): Considers the position of the relevant items in the recommended list — higher-ranked relevant items get more weight.</a:t>
            </a:r>
          </a:p>
          <a:p>
            <a:pPr algn="l" marL="569872" indent="-284936" lvl="1">
              <a:lnSpc>
                <a:spcPts val="3695"/>
              </a:lnSpc>
              <a:buFont typeface="Arial"/>
              <a:buChar char="•"/>
            </a:pPr>
            <a:r>
              <a:rPr lang="en-US" sz="2639">
                <a:solidFill>
                  <a:srgbClr val="3A855D"/>
                </a:solidFill>
                <a:latin typeface="Canva Sans"/>
                <a:ea typeface="Canva Sans"/>
                <a:cs typeface="Canva Sans"/>
                <a:sym typeface="Canva Sans"/>
              </a:rPr>
              <a:t>Hit Rate@K: Checks whether at least one relevant item is present in the top-K recommendations.</a:t>
            </a:r>
          </a:p>
          <a:p>
            <a:pPr algn="l" marL="569872" indent="-284936" lvl="1">
              <a:lnSpc>
                <a:spcPts val="3695"/>
              </a:lnSpc>
              <a:buFont typeface="Arial"/>
              <a:buChar char="•"/>
            </a:pPr>
            <a:r>
              <a:rPr lang="en-US" sz="2639">
                <a:solidFill>
                  <a:srgbClr val="3A855D"/>
                </a:solidFill>
                <a:latin typeface="Canva Sans"/>
                <a:ea typeface="Canva Sans"/>
                <a:cs typeface="Canva Sans"/>
                <a:sym typeface="Canva Sans"/>
              </a:rPr>
              <a:t>MAP@K (Mean Average Precision): Averages the precision across multiple users at different K values for better overall insight.</a:t>
            </a:r>
          </a:p>
          <a:p>
            <a:pPr algn="l">
              <a:lnSpc>
                <a:spcPts val="3695"/>
              </a:lnSpc>
            </a:pP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196867" y="2067779"/>
          <a:ext cx="11894266" cy="7407918"/>
        </p:xfrm>
        <a:graphic>
          <a:graphicData uri="http://schemas.openxmlformats.org/drawingml/2006/table">
            <a:tbl>
              <a:tblPr/>
              <a:tblGrid>
                <a:gridCol w="2946250"/>
                <a:gridCol w="2946250"/>
                <a:gridCol w="6001766"/>
              </a:tblGrid>
              <a:tr h="1204631">
                <a:tc>
                  <a:txBody>
                    <a:bodyPr anchor="t" rtlCol="false"/>
                    <a:lstStyle/>
                    <a:p>
                      <a:pPr algn="ctr">
                        <a:lnSpc>
                          <a:spcPts val="3919"/>
                        </a:lnSpc>
                        <a:defRPr/>
                      </a:pPr>
                      <a:r>
                        <a:rPr lang="en-US" sz="2799" b="true">
                          <a:solidFill>
                            <a:srgbClr val="000000"/>
                          </a:solidFill>
                          <a:latin typeface="Public Sans Bold"/>
                          <a:ea typeface="Public Sans Bold"/>
                          <a:cs typeface="Public Sans Bold"/>
                          <a:sym typeface="Public Sans Bold"/>
                        </a:rPr>
                        <a:t>Metric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b="true">
                          <a:solidFill>
                            <a:srgbClr val="000000"/>
                          </a:solidFill>
                          <a:latin typeface="Public Sans Bold"/>
                          <a:ea typeface="Public Sans Bold"/>
                          <a:cs typeface="Public Sans Bold"/>
                          <a:sym typeface="Public Sans Bold"/>
                        </a:rPr>
                        <a:t>Value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39"/>
                        </a:lnSpc>
                        <a:defRPr/>
                      </a:pPr>
                      <a:r>
                        <a:rPr lang="en-US" sz="2599" b="true">
                          <a:solidFill>
                            <a:srgbClr val="000000"/>
                          </a:solidFill>
                          <a:latin typeface="Public Sans Bold"/>
                          <a:ea typeface="Public Sans Bold"/>
                          <a:cs typeface="Public Sans Bold"/>
                          <a:sym typeface="Public Sans Bold"/>
                        </a:rPr>
                        <a:t>Interpretation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94697">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Hit@10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0.9639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 of users with at least 1 relevant item in top 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4631">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Precison@10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0.2110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Relevant items in top 10 recommendations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4631">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Recall@10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0.5084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Coverage of relevant items in top 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4631">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MRR@10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0.4056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Arimo"/>
                          <a:ea typeface="Arimo"/>
                          <a:cs typeface="Arimo"/>
                          <a:sym typeface="Arimo"/>
                        </a:rPr>
                        <a:t>Rank position of the first relevant item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94697">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NDCG@10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Public Sans"/>
                          <a:ea typeface="Public Sans"/>
                          <a:cs typeface="Public Sans"/>
                          <a:sym typeface="Public Sans"/>
                        </a:rPr>
                        <a:t>0.3567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Public Sans"/>
                          <a:ea typeface="Public Sans"/>
                          <a:cs typeface="Public Sans"/>
                          <a:sym typeface="Public Sans"/>
                        </a:rPr>
                        <a:t>Position-aware ranking quality of recommendations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260767" y="906003"/>
            <a:ext cx="15189544" cy="808065"/>
          </a:xfrm>
          <a:prstGeom prst="rect">
            <a:avLst/>
          </a:prstGeom>
        </p:spPr>
        <p:txBody>
          <a:bodyPr anchor="t" rtlCol="false" tIns="0" lIns="0" bIns="0" rIns="0">
            <a:spAutoFit/>
          </a:bodyPr>
          <a:lstStyle/>
          <a:p>
            <a:pPr algn="ctr">
              <a:lnSpc>
                <a:spcPts val="5950"/>
              </a:lnSpc>
            </a:pPr>
            <a:r>
              <a:rPr lang="en-US" b="true" sz="6198" spc="-508" u="sng">
                <a:solidFill>
                  <a:srgbClr val="3A855D"/>
                </a:solidFill>
                <a:latin typeface="Nunito Bold"/>
                <a:ea typeface="Nunito Bold"/>
                <a:cs typeface="Nunito Bold"/>
                <a:sym typeface="Nunito Bold"/>
              </a:rPr>
              <a:t>Recommendation Metrics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3543600" y="6008426"/>
            <a:ext cx="6124955" cy="612495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4" id="4"/>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110435" y="-126171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7957957">
            <a:off x="15370233" y="-1028700"/>
            <a:ext cx="3778135" cy="4114800"/>
          </a:xfrm>
          <a:custGeom>
            <a:avLst/>
            <a:gdLst/>
            <a:ahLst/>
            <a:cxnLst/>
            <a:rect r="r" b="b" t="t" l="l"/>
            <a:pathLst>
              <a:path h="4114800" w="3778135">
                <a:moveTo>
                  <a:pt x="0" y="0"/>
                </a:moveTo>
                <a:lnTo>
                  <a:pt x="3778134" y="0"/>
                </a:lnTo>
                <a:lnTo>
                  <a:pt x="3778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01168">
            <a:off x="154188" y="8354684"/>
            <a:ext cx="2262340" cy="2040219"/>
          </a:xfrm>
          <a:custGeom>
            <a:avLst/>
            <a:gdLst/>
            <a:ahLst/>
            <a:cxnLst/>
            <a:rect r="r" b="b" t="t" l="l"/>
            <a:pathLst>
              <a:path h="2040219" w="2262340">
                <a:moveTo>
                  <a:pt x="0" y="0"/>
                </a:moveTo>
                <a:lnTo>
                  <a:pt x="2262339" y="0"/>
                </a:lnTo>
                <a:lnTo>
                  <a:pt x="2262339" y="2040219"/>
                </a:lnTo>
                <a:lnTo>
                  <a:pt x="0" y="2040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945831" y="4232733"/>
            <a:ext cx="6441928" cy="1821534"/>
          </a:xfrm>
          <a:custGeom>
            <a:avLst/>
            <a:gdLst/>
            <a:ahLst/>
            <a:cxnLst/>
            <a:rect r="r" b="b" t="t" l="l"/>
            <a:pathLst>
              <a:path h="1821534" w="6441928">
                <a:moveTo>
                  <a:pt x="0" y="0"/>
                </a:moveTo>
                <a:lnTo>
                  <a:pt x="6441928" y="0"/>
                </a:lnTo>
                <a:lnTo>
                  <a:pt x="6441928" y="1821534"/>
                </a:lnTo>
                <a:lnTo>
                  <a:pt x="0" y="1821534"/>
                </a:lnTo>
                <a:lnTo>
                  <a:pt x="0" y="0"/>
                </a:lnTo>
                <a:close/>
              </a:path>
            </a:pathLst>
          </a:custGeom>
          <a:blipFill>
            <a:blip r:embed="rId6"/>
            <a:stretch>
              <a:fillRect l="0" t="-180" r="0" b="-180"/>
            </a:stretch>
          </a:blipFill>
        </p:spPr>
      </p:sp>
      <p:sp>
        <p:nvSpPr>
          <p:cNvPr name="TextBox 11" id="11"/>
          <p:cNvSpPr txBox="true"/>
          <p:nvPr/>
        </p:nvSpPr>
        <p:spPr>
          <a:xfrm rot="0">
            <a:off x="1285357" y="847725"/>
            <a:ext cx="13180834" cy="1642019"/>
          </a:xfrm>
          <a:prstGeom prst="rect">
            <a:avLst/>
          </a:prstGeom>
        </p:spPr>
        <p:txBody>
          <a:bodyPr anchor="t" rtlCol="false" tIns="0" lIns="0" bIns="0" rIns="0">
            <a:spAutoFit/>
          </a:bodyPr>
          <a:lstStyle/>
          <a:p>
            <a:pPr algn="ctr">
              <a:lnSpc>
                <a:spcPts val="13445"/>
              </a:lnSpc>
              <a:spcBef>
                <a:spcPct val="0"/>
              </a:spcBef>
            </a:pPr>
            <a:r>
              <a:rPr lang="en-US" sz="9603" spc="-787" u="sng">
                <a:solidFill>
                  <a:srgbClr val="3A855D"/>
                </a:solidFill>
                <a:latin typeface="Nunito"/>
                <a:ea typeface="Nunito"/>
                <a:cs typeface="Nunito"/>
                <a:sym typeface="Nunito"/>
              </a:rPr>
              <a:t>Prediction Score</a:t>
            </a:r>
          </a:p>
        </p:txBody>
      </p:sp>
      <p:sp>
        <p:nvSpPr>
          <p:cNvPr name="TextBox 12" id="12"/>
          <p:cNvSpPr txBox="true"/>
          <p:nvPr/>
        </p:nvSpPr>
        <p:spPr>
          <a:xfrm rot="0">
            <a:off x="564120" y="2804583"/>
            <a:ext cx="6946909" cy="5788479"/>
          </a:xfrm>
          <a:prstGeom prst="rect">
            <a:avLst/>
          </a:prstGeom>
        </p:spPr>
        <p:txBody>
          <a:bodyPr anchor="t" rtlCol="false" tIns="0" lIns="0" bIns="0" rIns="0">
            <a:spAutoFit/>
          </a:bodyPr>
          <a:lstStyle/>
          <a:p>
            <a:pPr algn="l" marL="646888" indent="-323444" lvl="1">
              <a:lnSpc>
                <a:spcPts val="4194"/>
              </a:lnSpc>
              <a:buFont typeface="Arial"/>
              <a:buChar char="•"/>
            </a:pPr>
            <a:r>
              <a:rPr lang="en-US" sz="2996">
                <a:solidFill>
                  <a:srgbClr val="3A855D"/>
                </a:solidFill>
                <a:latin typeface="Nunito"/>
                <a:ea typeface="Nunito"/>
                <a:cs typeface="Nunito"/>
                <a:sym typeface="Nunito"/>
              </a:rPr>
              <a:t>The prediction score represents the likelihood of a user interacting with a specific credit card product.</a:t>
            </a:r>
          </a:p>
          <a:p>
            <a:pPr algn="l" marL="646888" indent="-323444" lvl="1">
              <a:lnSpc>
                <a:spcPts val="4194"/>
              </a:lnSpc>
              <a:buFont typeface="Arial"/>
              <a:buChar char="•"/>
            </a:pPr>
            <a:r>
              <a:rPr lang="en-US" sz="2996">
                <a:solidFill>
                  <a:srgbClr val="3A855D"/>
                </a:solidFill>
                <a:latin typeface="Nunito"/>
                <a:ea typeface="Nunito"/>
                <a:cs typeface="Nunito"/>
                <a:sym typeface="Nunito"/>
              </a:rPr>
              <a:t>Output from the Neural Collaborative Filtering (NCF) model ranges from 0 to 1, where higher scores indicate stronger user-product affinity.</a:t>
            </a:r>
          </a:p>
          <a:p>
            <a:pPr algn="l" marL="646888" indent="-323444" lvl="1">
              <a:lnSpc>
                <a:spcPts val="4194"/>
              </a:lnSpc>
              <a:buFont typeface="Arial"/>
              <a:buChar char="•"/>
            </a:pPr>
            <a:r>
              <a:rPr lang="en-US" sz="2996">
                <a:solidFill>
                  <a:srgbClr val="3A855D"/>
                </a:solidFill>
                <a:latin typeface="Nunito"/>
                <a:ea typeface="Nunito"/>
                <a:cs typeface="Nunito"/>
                <a:sym typeface="Nunito"/>
              </a:rPr>
              <a:t>Used to rank and recommend the most relevant cards to each user.</a:t>
            </a:r>
          </a:p>
          <a:p>
            <a:pPr algn="l">
              <a:lnSpc>
                <a:spcPts val="4194"/>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4689092" y="5446069"/>
            <a:ext cx="8338295" cy="4084922"/>
          </a:xfrm>
          <a:custGeom>
            <a:avLst/>
            <a:gdLst/>
            <a:ahLst/>
            <a:cxnLst/>
            <a:rect r="r" b="b" t="t" l="l"/>
            <a:pathLst>
              <a:path h="4084922" w="8338295">
                <a:moveTo>
                  <a:pt x="0" y="0"/>
                </a:moveTo>
                <a:lnTo>
                  <a:pt x="8338296" y="0"/>
                </a:lnTo>
                <a:lnTo>
                  <a:pt x="8338296" y="4084923"/>
                </a:lnTo>
                <a:lnTo>
                  <a:pt x="0" y="4084923"/>
                </a:lnTo>
                <a:lnTo>
                  <a:pt x="0" y="0"/>
                </a:lnTo>
                <a:close/>
              </a:path>
            </a:pathLst>
          </a:custGeom>
          <a:blipFill>
            <a:blip r:embed="rId2"/>
            <a:stretch>
              <a:fillRect l="0" t="0" r="0" b="0"/>
            </a:stretch>
          </a:blipFill>
        </p:spPr>
      </p:sp>
      <p:sp>
        <p:nvSpPr>
          <p:cNvPr name="TextBox 3" id="3"/>
          <p:cNvSpPr txBox="true"/>
          <p:nvPr/>
        </p:nvSpPr>
        <p:spPr>
          <a:xfrm rot="0">
            <a:off x="1440023" y="471545"/>
            <a:ext cx="15189544" cy="808065"/>
          </a:xfrm>
          <a:prstGeom prst="rect">
            <a:avLst/>
          </a:prstGeom>
        </p:spPr>
        <p:txBody>
          <a:bodyPr anchor="t" rtlCol="false" tIns="0" lIns="0" bIns="0" rIns="0">
            <a:spAutoFit/>
          </a:bodyPr>
          <a:lstStyle/>
          <a:p>
            <a:pPr algn="ctr">
              <a:lnSpc>
                <a:spcPts val="5950"/>
              </a:lnSpc>
            </a:pPr>
            <a:r>
              <a:rPr lang="en-US" b="true" sz="6198" spc="-508" u="sng">
                <a:solidFill>
                  <a:srgbClr val="3A855D"/>
                </a:solidFill>
                <a:latin typeface="Nunito Bold"/>
                <a:ea typeface="Nunito Bold"/>
                <a:cs typeface="Nunito Bold"/>
                <a:sym typeface="Nunito Bold"/>
              </a:rPr>
              <a:t>Top Recomnded Cards Per Cluster</a:t>
            </a:r>
          </a:p>
        </p:txBody>
      </p:sp>
      <p:sp>
        <p:nvSpPr>
          <p:cNvPr name="TextBox 4" id="4"/>
          <p:cNvSpPr txBox="true"/>
          <p:nvPr/>
        </p:nvSpPr>
        <p:spPr>
          <a:xfrm rot="0">
            <a:off x="1290898" y="1364522"/>
            <a:ext cx="15134684" cy="3949010"/>
          </a:xfrm>
          <a:prstGeom prst="rect">
            <a:avLst/>
          </a:prstGeom>
        </p:spPr>
        <p:txBody>
          <a:bodyPr anchor="t" rtlCol="false" tIns="0" lIns="0" bIns="0" rIns="0">
            <a:spAutoFit/>
          </a:bodyPr>
          <a:lstStyle/>
          <a:p>
            <a:pPr algn="l" marL="607489" indent="-303744" lvl="1">
              <a:lnSpc>
                <a:spcPts val="3939"/>
              </a:lnSpc>
              <a:buFont typeface="Arial"/>
              <a:buChar char="•"/>
            </a:pPr>
            <a:r>
              <a:rPr lang="en-US" sz="2813">
                <a:solidFill>
                  <a:srgbClr val="3A855D"/>
                </a:solidFill>
                <a:latin typeface="Canva Sans"/>
                <a:ea typeface="Canva Sans"/>
                <a:cs typeface="Canva Sans"/>
                <a:sym typeface="Canva Sans"/>
              </a:rPr>
              <a:t>‘Citi Custom Cash’ is the most recommended card, meaning it fits well with the spending habits of this user group.</a:t>
            </a:r>
          </a:p>
          <a:p>
            <a:pPr algn="l" marL="607489" indent="-303744" lvl="1">
              <a:lnSpc>
                <a:spcPts val="3939"/>
              </a:lnSpc>
              <a:buFont typeface="Arial"/>
              <a:buChar char="•"/>
            </a:pPr>
            <a:r>
              <a:rPr lang="en-US" sz="2813">
                <a:solidFill>
                  <a:srgbClr val="3A855D"/>
                </a:solidFill>
                <a:latin typeface="Canva Sans"/>
                <a:ea typeface="Canva Sans"/>
                <a:cs typeface="Canva Sans"/>
                <a:sym typeface="Canva Sans"/>
              </a:rPr>
              <a:t>Other popular cards include ‘Discover It Cash Back’, ‘Bluebird by Amex (Prepaid)’, and ‘Capital One SavorOne’ — all reward or cash-back focused.</a:t>
            </a:r>
          </a:p>
          <a:p>
            <a:pPr algn="l" marL="607489" indent="-303744" lvl="1">
              <a:lnSpc>
                <a:spcPts val="3939"/>
              </a:lnSpc>
              <a:buFont typeface="Arial"/>
              <a:buChar char="•"/>
            </a:pPr>
            <a:r>
              <a:rPr lang="en-US" sz="2813">
                <a:solidFill>
                  <a:srgbClr val="3A855D"/>
                </a:solidFill>
                <a:latin typeface="Canva Sans"/>
                <a:ea typeface="Canva Sans"/>
                <a:cs typeface="Canva Sans"/>
                <a:sym typeface="Canva Sans"/>
              </a:rPr>
              <a:t>‘Citi Double Cash’ was recommended the least among the top 5, but still relevant to many users.</a:t>
            </a:r>
          </a:p>
          <a:p>
            <a:pPr algn="l" marL="607489" indent="-303744" lvl="1">
              <a:lnSpc>
                <a:spcPts val="3939"/>
              </a:lnSpc>
              <a:buFont typeface="Arial"/>
              <a:buChar char="•"/>
            </a:pPr>
            <a:r>
              <a:rPr lang="en-US" sz="2813">
                <a:solidFill>
                  <a:srgbClr val="3A855D"/>
                </a:solidFill>
                <a:latin typeface="Canva Sans"/>
                <a:ea typeface="Canva Sans"/>
                <a:cs typeface="Canva Sans"/>
                <a:sym typeface="Canva Sans"/>
              </a:rPr>
              <a:t>These results help us understand what types of cards users in this cluster prefer.</a:t>
            </a:r>
          </a:p>
          <a:p>
            <a:pPr algn="l">
              <a:lnSpc>
                <a:spcPts val="3939"/>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861379"/>
            <a:ext cx="6238658" cy="3076091"/>
          </a:xfrm>
          <a:custGeom>
            <a:avLst/>
            <a:gdLst/>
            <a:ahLst/>
            <a:cxnLst/>
            <a:rect r="r" b="b" t="t" l="l"/>
            <a:pathLst>
              <a:path h="3076091" w="6238658">
                <a:moveTo>
                  <a:pt x="0" y="0"/>
                </a:moveTo>
                <a:lnTo>
                  <a:pt x="6238658" y="0"/>
                </a:lnTo>
                <a:lnTo>
                  <a:pt x="6238658" y="3076091"/>
                </a:lnTo>
                <a:lnTo>
                  <a:pt x="0" y="3076091"/>
                </a:lnTo>
                <a:lnTo>
                  <a:pt x="0" y="0"/>
                </a:lnTo>
                <a:close/>
              </a:path>
            </a:pathLst>
          </a:custGeom>
          <a:blipFill>
            <a:blip r:embed="rId2"/>
            <a:stretch>
              <a:fillRect l="0" t="0" r="0" b="0"/>
            </a:stretch>
          </a:blipFill>
        </p:spPr>
      </p:sp>
      <p:sp>
        <p:nvSpPr>
          <p:cNvPr name="Freeform 3" id="3"/>
          <p:cNvSpPr/>
          <p:nvPr/>
        </p:nvSpPr>
        <p:spPr>
          <a:xfrm flipH="false" flipV="false" rot="0">
            <a:off x="2836585" y="5580544"/>
            <a:ext cx="5848291" cy="2865662"/>
          </a:xfrm>
          <a:custGeom>
            <a:avLst/>
            <a:gdLst/>
            <a:ahLst/>
            <a:cxnLst/>
            <a:rect r="r" b="b" t="t" l="l"/>
            <a:pathLst>
              <a:path h="2865662" w="5848291">
                <a:moveTo>
                  <a:pt x="0" y="0"/>
                </a:moveTo>
                <a:lnTo>
                  <a:pt x="5848291" y="0"/>
                </a:lnTo>
                <a:lnTo>
                  <a:pt x="5848291" y="2865663"/>
                </a:lnTo>
                <a:lnTo>
                  <a:pt x="0" y="2865663"/>
                </a:lnTo>
                <a:lnTo>
                  <a:pt x="0" y="0"/>
                </a:lnTo>
                <a:close/>
              </a:path>
            </a:pathLst>
          </a:custGeom>
          <a:blipFill>
            <a:blip r:embed="rId3"/>
            <a:stretch>
              <a:fillRect l="0" t="0" r="0" b="0"/>
            </a:stretch>
          </a:blipFill>
        </p:spPr>
      </p:sp>
      <p:sp>
        <p:nvSpPr>
          <p:cNvPr name="TextBox 4" id="4"/>
          <p:cNvSpPr txBox="true"/>
          <p:nvPr/>
        </p:nvSpPr>
        <p:spPr>
          <a:xfrm rot="0">
            <a:off x="1440023" y="471545"/>
            <a:ext cx="15189544" cy="808065"/>
          </a:xfrm>
          <a:prstGeom prst="rect">
            <a:avLst/>
          </a:prstGeom>
        </p:spPr>
        <p:txBody>
          <a:bodyPr anchor="t" rtlCol="false" tIns="0" lIns="0" bIns="0" rIns="0">
            <a:spAutoFit/>
          </a:bodyPr>
          <a:lstStyle/>
          <a:p>
            <a:pPr algn="ctr">
              <a:lnSpc>
                <a:spcPts val="5950"/>
              </a:lnSpc>
            </a:pPr>
            <a:r>
              <a:rPr lang="en-US" b="true" sz="6198" spc="-508" u="sng">
                <a:solidFill>
                  <a:srgbClr val="3A855D"/>
                </a:solidFill>
                <a:latin typeface="Nunito Bold"/>
                <a:ea typeface="Nunito Bold"/>
                <a:cs typeface="Nunito Bold"/>
                <a:sym typeface="Nunito Bold"/>
              </a:rPr>
              <a:t>Top Recomnded Cards Per Cluster</a:t>
            </a:r>
          </a:p>
        </p:txBody>
      </p:sp>
      <p:sp>
        <p:nvSpPr>
          <p:cNvPr name="Freeform 5" id="5"/>
          <p:cNvSpPr/>
          <p:nvPr/>
        </p:nvSpPr>
        <p:spPr>
          <a:xfrm flipH="false" flipV="false" rot="0">
            <a:off x="9144000" y="5580544"/>
            <a:ext cx="6078751" cy="3001383"/>
          </a:xfrm>
          <a:custGeom>
            <a:avLst/>
            <a:gdLst/>
            <a:ahLst/>
            <a:cxnLst/>
            <a:rect r="r" b="b" t="t" l="l"/>
            <a:pathLst>
              <a:path h="3001383" w="6078751">
                <a:moveTo>
                  <a:pt x="0" y="0"/>
                </a:moveTo>
                <a:lnTo>
                  <a:pt x="6078751" y="0"/>
                </a:lnTo>
                <a:lnTo>
                  <a:pt x="6078751" y="3001384"/>
                </a:lnTo>
                <a:lnTo>
                  <a:pt x="0" y="3001384"/>
                </a:lnTo>
                <a:lnTo>
                  <a:pt x="0" y="0"/>
                </a:lnTo>
                <a:close/>
              </a:path>
            </a:pathLst>
          </a:custGeom>
          <a:blipFill>
            <a:blip r:embed="rId4"/>
            <a:stretch>
              <a:fillRect l="0" t="0" r="0" b="0"/>
            </a:stretch>
          </a:blipFill>
        </p:spPr>
      </p:sp>
      <p:sp>
        <p:nvSpPr>
          <p:cNvPr name="Freeform 6" id="6"/>
          <p:cNvSpPr/>
          <p:nvPr/>
        </p:nvSpPr>
        <p:spPr>
          <a:xfrm flipH="false" flipV="false" rot="0">
            <a:off x="2726892" y="1871879"/>
            <a:ext cx="5957984" cy="3076091"/>
          </a:xfrm>
          <a:custGeom>
            <a:avLst/>
            <a:gdLst/>
            <a:ahLst/>
            <a:cxnLst/>
            <a:rect r="r" b="b" t="t" l="l"/>
            <a:pathLst>
              <a:path h="3076091" w="5957984">
                <a:moveTo>
                  <a:pt x="0" y="0"/>
                </a:moveTo>
                <a:lnTo>
                  <a:pt x="5957984" y="0"/>
                </a:lnTo>
                <a:lnTo>
                  <a:pt x="5957984" y="3076091"/>
                </a:lnTo>
                <a:lnTo>
                  <a:pt x="0" y="3076091"/>
                </a:lnTo>
                <a:lnTo>
                  <a:pt x="0" y="0"/>
                </a:lnTo>
                <a:close/>
              </a:path>
            </a:pathLst>
          </a:custGeom>
          <a:blipFill>
            <a:blip r:embed="rId5"/>
            <a:stretch>
              <a:fillRect l="0" t="0" r="-4644"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3543600" y="6008426"/>
            <a:ext cx="6124955" cy="612495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4" id="4"/>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110435" y="-126171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855D"/>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7957957">
            <a:off x="15370233" y="-1028700"/>
            <a:ext cx="3778135" cy="4114800"/>
          </a:xfrm>
          <a:custGeom>
            <a:avLst/>
            <a:gdLst/>
            <a:ahLst/>
            <a:cxnLst/>
            <a:rect r="r" b="b" t="t" l="l"/>
            <a:pathLst>
              <a:path h="4114800" w="3778135">
                <a:moveTo>
                  <a:pt x="0" y="0"/>
                </a:moveTo>
                <a:lnTo>
                  <a:pt x="3778134" y="0"/>
                </a:lnTo>
                <a:lnTo>
                  <a:pt x="3778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01168">
            <a:off x="154188" y="8354684"/>
            <a:ext cx="2262340" cy="2040219"/>
          </a:xfrm>
          <a:custGeom>
            <a:avLst/>
            <a:gdLst/>
            <a:ahLst/>
            <a:cxnLst/>
            <a:rect r="r" b="b" t="t" l="l"/>
            <a:pathLst>
              <a:path h="2040219" w="2262340">
                <a:moveTo>
                  <a:pt x="0" y="0"/>
                </a:moveTo>
                <a:lnTo>
                  <a:pt x="2262339" y="0"/>
                </a:lnTo>
                <a:lnTo>
                  <a:pt x="2262339" y="2040219"/>
                </a:lnTo>
                <a:lnTo>
                  <a:pt x="0" y="2040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500245" y="3498268"/>
            <a:ext cx="10018418" cy="5020316"/>
          </a:xfrm>
          <a:custGeom>
            <a:avLst/>
            <a:gdLst/>
            <a:ahLst/>
            <a:cxnLst/>
            <a:rect r="r" b="b" t="t" l="l"/>
            <a:pathLst>
              <a:path h="5020316" w="10018418">
                <a:moveTo>
                  <a:pt x="0" y="0"/>
                </a:moveTo>
                <a:lnTo>
                  <a:pt x="10018419" y="0"/>
                </a:lnTo>
                <a:lnTo>
                  <a:pt x="10018419" y="5020316"/>
                </a:lnTo>
                <a:lnTo>
                  <a:pt x="0" y="5020316"/>
                </a:lnTo>
                <a:lnTo>
                  <a:pt x="0" y="0"/>
                </a:lnTo>
                <a:close/>
              </a:path>
            </a:pathLst>
          </a:custGeom>
          <a:blipFill>
            <a:blip r:embed="rId6"/>
            <a:stretch>
              <a:fillRect l="0" t="0" r="0" b="0"/>
            </a:stretch>
          </a:blipFill>
        </p:spPr>
      </p:sp>
      <p:sp>
        <p:nvSpPr>
          <p:cNvPr name="TextBox 11" id="11"/>
          <p:cNvSpPr txBox="true"/>
          <p:nvPr/>
        </p:nvSpPr>
        <p:spPr>
          <a:xfrm rot="0">
            <a:off x="1285357" y="1643407"/>
            <a:ext cx="15320721" cy="1642019"/>
          </a:xfrm>
          <a:prstGeom prst="rect">
            <a:avLst/>
          </a:prstGeom>
        </p:spPr>
        <p:txBody>
          <a:bodyPr anchor="t" rtlCol="false" tIns="0" lIns="0" bIns="0" rIns="0">
            <a:spAutoFit/>
          </a:bodyPr>
          <a:lstStyle/>
          <a:p>
            <a:pPr algn="ctr">
              <a:lnSpc>
                <a:spcPts val="13445"/>
              </a:lnSpc>
              <a:spcBef>
                <a:spcPct val="0"/>
              </a:spcBef>
            </a:pPr>
            <a:r>
              <a:rPr lang="en-US" sz="9603" spc="-787" u="sng">
                <a:solidFill>
                  <a:srgbClr val="3A855D"/>
                </a:solidFill>
                <a:latin typeface="Nunito"/>
                <a:ea typeface="Nunito"/>
                <a:cs typeface="Nunito"/>
                <a:sym typeface="Nunito"/>
              </a:rPr>
              <a:t>Recommended Cards Per User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1974593" y="-32274"/>
            <a:ext cx="5456101" cy="9290574"/>
          </a:xfrm>
          <a:custGeom>
            <a:avLst/>
            <a:gdLst/>
            <a:ahLst/>
            <a:cxnLst/>
            <a:rect r="r" b="b" t="t" l="l"/>
            <a:pathLst>
              <a:path h="9290574" w="5456101">
                <a:moveTo>
                  <a:pt x="0" y="0"/>
                </a:moveTo>
                <a:lnTo>
                  <a:pt x="5456100" y="0"/>
                </a:lnTo>
                <a:lnTo>
                  <a:pt x="5456100" y="9290574"/>
                </a:lnTo>
                <a:lnTo>
                  <a:pt x="0" y="9290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015120" y="1829528"/>
            <a:ext cx="5386999" cy="7226462"/>
          </a:xfrm>
          <a:custGeom>
            <a:avLst/>
            <a:gdLst/>
            <a:ahLst/>
            <a:cxnLst/>
            <a:rect r="r" b="b" t="t" l="l"/>
            <a:pathLst>
              <a:path h="7226462" w="5386999">
                <a:moveTo>
                  <a:pt x="0" y="0"/>
                </a:moveTo>
                <a:lnTo>
                  <a:pt x="5386998" y="0"/>
                </a:lnTo>
                <a:lnTo>
                  <a:pt x="5386998" y="7226462"/>
                </a:lnTo>
                <a:lnTo>
                  <a:pt x="0" y="7226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66248" y="4252420"/>
            <a:ext cx="5472169" cy="5314844"/>
          </a:xfrm>
          <a:custGeom>
            <a:avLst/>
            <a:gdLst/>
            <a:ahLst/>
            <a:cxnLst/>
            <a:rect r="r" b="b" t="t" l="l"/>
            <a:pathLst>
              <a:path h="5314844" w="5472169">
                <a:moveTo>
                  <a:pt x="0" y="0"/>
                </a:moveTo>
                <a:lnTo>
                  <a:pt x="5472169" y="0"/>
                </a:lnTo>
                <a:lnTo>
                  <a:pt x="5472169" y="5314844"/>
                </a:lnTo>
                <a:lnTo>
                  <a:pt x="0" y="5314844"/>
                </a:lnTo>
                <a:lnTo>
                  <a:pt x="0" y="0"/>
                </a:lnTo>
                <a:close/>
              </a:path>
            </a:pathLst>
          </a:custGeom>
          <a:blipFill>
            <a:blip r:embed="rId6"/>
            <a:stretch>
              <a:fillRect l="0" t="0" r="0" b="0"/>
            </a:stretch>
          </a:blipFill>
        </p:spPr>
      </p:sp>
      <p:sp>
        <p:nvSpPr>
          <p:cNvPr name="TextBox 5" id="5"/>
          <p:cNvSpPr txBox="true"/>
          <p:nvPr/>
        </p:nvSpPr>
        <p:spPr>
          <a:xfrm rot="0">
            <a:off x="1028700" y="1809750"/>
            <a:ext cx="10304045" cy="3008802"/>
          </a:xfrm>
          <a:prstGeom prst="rect">
            <a:avLst/>
          </a:prstGeom>
        </p:spPr>
        <p:txBody>
          <a:bodyPr anchor="t" rtlCol="false" tIns="0" lIns="0" bIns="0" rIns="0">
            <a:spAutoFit/>
          </a:bodyPr>
          <a:lstStyle/>
          <a:p>
            <a:pPr algn="just" marL="738075" indent="-369037" lvl="1">
              <a:lnSpc>
                <a:spcPts val="4786"/>
              </a:lnSpc>
              <a:buFont typeface="Arial"/>
              <a:buChar char="•"/>
            </a:pPr>
            <a:r>
              <a:rPr lang="en-US" sz="3418" spc="-280">
                <a:solidFill>
                  <a:srgbClr val="3A855D"/>
                </a:solidFill>
                <a:latin typeface="Public Sans"/>
                <a:ea typeface="Public Sans"/>
                <a:cs typeface="Public Sans"/>
                <a:sym typeface="Public Sans"/>
              </a:rPr>
              <a:t>k-means Clustering: This is the method which has given us  best silhouette score (0.6092)</a:t>
            </a:r>
            <a:r>
              <a:rPr lang="en-US" sz="3418" spc="-280">
                <a:solidFill>
                  <a:srgbClr val="3A855D"/>
                </a:solidFill>
                <a:latin typeface="Public Sans"/>
                <a:ea typeface="Public Sans"/>
                <a:cs typeface="Public Sans"/>
                <a:sym typeface="Public Sans"/>
              </a:rPr>
              <a:t>  </a:t>
            </a:r>
          </a:p>
          <a:p>
            <a:pPr algn="just" marL="738075" indent="-369037" lvl="1">
              <a:lnSpc>
                <a:spcPts val="4786"/>
              </a:lnSpc>
              <a:buFont typeface="Arial"/>
              <a:buChar char="•"/>
            </a:pPr>
            <a:r>
              <a:rPr lang="en-US" sz="3418" spc="-280">
                <a:solidFill>
                  <a:srgbClr val="3A855D"/>
                </a:solidFill>
                <a:latin typeface="Public Sans"/>
                <a:ea typeface="Public Sans"/>
                <a:cs typeface="Public Sans"/>
                <a:sym typeface="Public Sans"/>
              </a:rPr>
              <a:t> We have 5 clusters which further interpretation is made on user profiles  (FICO score,  user income, age )</a:t>
            </a:r>
          </a:p>
          <a:p>
            <a:pPr algn="just">
              <a:lnSpc>
                <a:spcPts val="4786"/>
              </a:lnSpc>
            </a:pPr>
          </a:p>
        </p:txBody>
      </p:sp>
      <p:sp>
        <p:nvSpPr>
          <p:cNvPr name="TextBox 6" id="6"/>
          <p:cNvSpPr txBox="true"/>
          <p:nvPr/>
        </p:nvSpPr>
        <p:spPr>
          <a:xfrm rot="0">
            <a:off x="1028700" y="296003"/>
            <a:ext cx="5036820" cy="1533525"/>
          </a:xfrm>
          <a:prstGeom prst="rect">
            <a:avLst/>
          </a:prstGeom>
        </p:spPr>
        <p:txBody>
          <a:bodyPr anchor="t" rtlCol="false" tIns="0" lIns="0" bIns="0" rIns="0">
            <a:spAutoFit/>
          </a:bodyPr>
          <a:lstStyle/>
          <a:p>
            <a:pPr algn="ctr">
              <a:lnSpc>
                <a:spcPts val="12599"/>
              </a:lnSpc>
              <a:spcBef>
                <a:spcPct val="0"/>
              </a:spcBef>
            </a:pPr>
            <a:r>
              <a:rPr lang="en-US" sz="9000" spc="-738">
                <a:solidFill>
                  <a:srgbClr val="3A855D"/>
                </a:solidFill>
                <a:latin typeface="Cooper BT Light"/>
                <a:ea typeface="Cooper BT Light"/>
                <a:cs typeface="Cooper BT Light"/>
                <a:sym typeface="Cooper BT Light"/>
              </a:rPr>
              <a:t>Conclusions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5378" y="2598904"/>
            <a:ext cx="5257428" cy="6025630"/>
            <a:chOff x="0" y="0"/>
            <a:chExt cx="1472483" cy="1687638"/>
          </a:xfrm>
        </p:grpSpPr>
        <p:sp>
          <p:nvSpPr>
            <p:cNvPr name="Freeform 3" id="3"/>
            <p:cNvSpPr/>
            <p:nvPr/>
          </p:nvSpPr>
          <p:spPr>
            <a:xfrm flipH="false" flipV="false" rot="0">
              <a:off x="0" y="0"/>
              <a:ext cx="1472483" cy="1687638"/>
            </a:xfrm>
            <a:custGeom>
              <a:avLst/>
              <a:gdLst/>
              <a:ahLst/>
              <a:cxnLst/>
              <a:rect r="r" b="b" t="t" l="l"/>
              <a:pathLst>
                <a:path h="1687638" w="1472483">
                  <a:moveTo>
                    <a:pt x="22089" y="0"/>
                  </a:moveTo>
                  <a:lnTo>
                    <a:pt x="1450394" y="0"/>
                  </a:lnTo>
                  <a:cubicBezTo>
                    <a:pt x="1462593" y="0"/>
                    <a:pt x="1472483" y="9889"/>
                    <a:pt x="1472483" y="22089"/>
                  </a:cubicBezTo>
                  <a:lnTo>
                    <a:pt x="1472483" y="1665549"/>
                  </a:lnTo>
                  <a:cubicBezTo>
                    <a:pt x="1472483" y="1677749"/>
                    <a:pt x="1462593" y="1687638"/>
                    <a:pt x="1450394" y="1687638"/>
                  </a:cubicBezTo>
                  <a:lnTo>
                    <a:pt x="22089" y="1687638"/>
                  </a:lnTo>
                  <a:cubicBezTo>
                    <a:pt x="9889" y="1687638"/>
                    <a:pt x="0" y="1677749"/>
                    <a:pt x="0" y="1665549"/>
                  </a:cubicBezTo>
                  <a:lnTo>
                    <a:pt x="0" y="22089"/>
                  </a:lnTo>
                  <a:cubicBezTo>
                    <a:pt x="0" y="9889"/>
                    <a:pt x="9889" y="0"/>
                    <a:pt x="22089" y="0"/>
                  </a:cubicBezTo>
                  <a:close/>
                </a:path>
              </a:pathLst>
            </a:custGeom>
            <a:solidFill>
              <a:srgbClr val="3A855D"/>
            </a:solidFill>
          </p:spPr>
        </p:sp>
        <p:sp>
          <p:nvSpPr>
            <p:cNvPr name="TextBox 4" id="4"/>
            <p:cNvSpPr txBox="true"/>
            <p:nvPr/>
          </p:nvSpPr>
          <p:spPr>
            <a:xfrm>
              <a:off x="0" y="85725"/>
              <a:ext cx="1472483" cy="1601913"/>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6418640" y="2598904"/>
            <a:ext cx="5592095" cy="6025630"/>
            <a:chOff x="0" y="0"/>
            <a:chExt cx="1566215" cy="1687638"/>
          </a:xfrm>
        </p:grpSpPr>
        <p:sp>
          <p:nvSpPr>
            <p:cNvPr name="Freeform 6" id="6"/>
            <p:cNvSpPr/>
            <p:nvPr/>
          </p:nvSpPr>
          <p:spPr>
            <a:xfrm flipH="false" flipV="false" rot="0">
              <a:off x="0" y="0"/>
              <a:ext cx="1566215" cy="1687638"/>
            </a:xfrm>
            <a:custGeom>
              <a:avLst/>
              <a:gdLst/>
              <a:ahLst/>
              <a:cxnLst/>
              <a:rect r="r" b="b" t="t" l="l"/>
              <a:pathLst>
                <a:path h="1687638" w="1566215">
                  <a:moveTo>
                    <a:pt x="20767" y="0"/>
                  </a:moveTo>
                  <a:lnTo>
                    <a:pt x="1545448" y="0"/>
                  </a:lnTo>
                  <a:cubicBezTo>
                    <a:pt x="1550956" y="0"/>
                    <a:pt x="1556238" y="2188"/>
                    <a:pt x="1560133" y="6082"/>
                  </a:cubicBezTo>
                  <a:cubicBezTo>
                    <a:pt x="1564027" y="9977"/>
                    <a:pt x="1566215" y="15259"/>
                    <a:pt x="1566215" y="20767"/>
                  </a:cubicBezTo>
                  <a:lnTo>
                    <a:pt x="1566215" y="1666872"/>
                  </a:lnTo>
                  <a:cubicBezTo>
                    <a:pt x="1566215" y="1672379"/>
                    <a:pt x="1564027" y="1677661"/>
                    <a:pt x="1560133" y="1681556"/>
                  </a:cubicBezTo>
                  <a:cubicBezTo>
                    <a:pt x="1556238" y="1685450"/>
                    <a:pt x="1550956" y="1687638"/>
                    <a:pt x="1545448" y="1687638"/>
                  </a:cubicBezTo>
                  <a:lnTo>
                    <a:pt x="20767" y="1687638"/>
                  </a:lnTo>
                  <a:cubicBezTo>
                    <a:pt x="15259" y="1687638"/>
                    <a:pt x="9977" y="1685450"/>
                    <a:pt x="6082" y="1681556"/>
                  </a:cubicBezTo>
                  <a:cubicBezTo>
                    <a:pt x="2188" y="1677661"/>
                    <a:pt x="0" y="1672379"/>
                    <a:pt x="0" y="1666872"/>
                  </a:cubicBezTo>
                  <a:lnTo>
                    <a:pt x="0" y="20767"/>
                  </a:lnTo>
                  <a:cubicBezTo>
                    <a:pt x="0" y="15259"/>
                    <a:pt x="2188" y="9977"/>
                    <a:pt x="6082" y="6082"/>
                  </a:cubicBezTo>
                  <a:cubicBezTo>
                    <a:pt x="9977" y="2188"/>
                    <a:pt x="15259" y="0"/>
                    <a:pt x="20767" y="0"/>
                  </a:cubicBezTo>
                  <a:close/>
                </a:path>
              </a:pathLst>
            </a:custGeom>
            <a:solidFill>
              <a:srgbClr val="3A855D"/>
            </a:solidFill>
          </p:spPr>
        </p:sp>
        <p:sp>
          <p:nvSpPr>
            <p:cNvPr name="TextBox 7" id="7"/>
            <p:cNvSpPr txBox="true"/>
            <p:nvPr/>
          </p:nvSpPr>
          <p:spPr>
            <a:xfrm>
              <a:off x="0" y="85725"/>
              <a:ext cx="1566215" cy="1601913"/>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12659895" y="2598904"/>
            <a:ext cx="5182727" cy="6025630"/>
            <a:chOff x="0" y="0"/>
            <a:chExt cx="1451561" cy="1687638"/>
          </a:xfrm>
        </p:grpSpPr>
        <p:sp>
          <p:nvSpPr>
            <p:cNvPr name="Freeform 9" id="9"/>
            <p:cNvSpPr/>
            <p:nvPr/>
          </p:nvSpPr>
          <p:spPr>
            <a:xfrm flipH="false" flipV="false" rot="0">
              <a:off x="0" y="0"/>
              <a:ext cx="1451561" cy="1687638"/>
            </a:xfrm>
            <a:custGeom>
              <a:avLst/>
              <a:gdLst/>
              <a:ahLst/>
              <a:cxnLst/>
              <a:rect r="r" b="b" t="t" l="l"/>
              <a:pathLst>
                <a:path h="1687638" w="1451561">
                  <a:moveTo>
                    <a:pt x="22407" y="0"/>
                  </a:moveTo>
                  <a:lnTo>
                    <a:pt x="1429154" y="0"/>
                  </a:lnTo>
                  <a:cubicBezTo>
                    <a:pt x="1435097" y="0"/>
                    <a:pt x="1440796" y="2361"/>
                    <a:pt x="1444998" y="6563"/>
                  </a:cubicBezTo>
                  <a:cubicBezTo>
                    <a:pt x="1449200" y="10765"/>
                    <a:pt x="1451561" y="16464"/>
                    <a:pt x="1451561" y="22407"/>
                  </a:cubicBezTo>
                  <a:lnTo>
                    <a:pt x="1451561" y="1665231"/>
                  </a:lnTo>
                  <a:cubicBezTo>
                    <a:pt x="1451561" y="1671174"/>
                    <a:pt x="1449200" y="1676873"/>
                    <a:pt x="1444998" y="1681075"/>
                  </a:cubicBezTo>
                  <a:cubicBezTo>
                    <a:pt x="1440796" y="1685277"/>
                    <a:pt x="1435097" y="1687638"/>
                    <a:pt x="1429154" y="1687638"/>
                  </a:cubicBezTo>
                  <a:lnTo>
                    <a:pt x="22407" y="1687638"/>
                  </a:lnTo>
                  <a:cubicBezTo>
                    <a:pt x="16464" y="1687638"/>
                    <a:pt x="10765" y="1685277"/>
                    <a:pt x="6563" y="1681075"/>
                  </a:cubicBezTo>
                  <a:cubicBezTo>
                    <a:pt x="2361" y="1676873"/>
                    <a:pt x="0" y="1671174"/>
                    <a:pt x="0" y="1665231"/>
                  </a:cubicBezTo>
                  <a:lnTo>
                    <a:pt x="0" y="22407"/>
                  </a:lnTo>
                  <a:cubicBezTo>
                    <a:pt x="0" y="16464"/>
                    <a:pt x="2361" y="10765"/>
                    <a:pt x="6563" y="6563"/>
                  </a:cubicBezTo>
                  <a:cubicBezTo>
                    <a:pt x="10765" y="2361"/>
                    <a:pt x="16464" y="0"/>
                    <a:pt x="22407" y="0"/>
                  </a:cubicBezTo>
                  <a:close/>
                </a:path>
              </a:pathLst>
            </a:custGeom>
            <a:solidFill>
              <a:srgbClr val="3A855D"/>
            </a:solidFill>
          </p:spPr>
        </p:sp>
        <p:sp>
          <p:nvSpPr>
            <p:cNvPr name="TextBox 10" id="10"/>
            <p:cNvSpPr txBox="true"/>
            <p:nvPr/>
          </p:nvSpPr>
          <p:spPr>
            <a:xfrm>
              <a:off x="0" y="85725"/>
              <a:ext cx="1451561" cy="1601913"/>
            </a:xfrm>
            <a:prstGeom prst="rect">
              <a:avLst/>
            </a:prstGeom>
          </p:spPr>
          <p:txBody>
            <a:bodyPr anchor="ctr" rtlCol="false" tIns="50800" lIns="50800" bIns="50800" rIns="50800"/>
            <a:lstStyle/>
            <a:p>
              <a:pPr algn="ctr">
                <a:lnSpc>
                  <a:spcPts val="1925"/>
                </a:lnSpc>
              </a:pPr>
            </a:p>
          </p:txBody>
        </p:sp>
      </p:grpSp>
      <p:sp>
        <p:nvSpPr>
          <p:cNvPr name="Freeform 11" id="11"/>
          <p:cNvSpPr/>
          <p:nvPr/>
        </p:nvSpPr>
        <p:spPr>
          <a:xfrm flipH="false" flipV="false" rot="0">
            <a:off x="8164375" y="7669859"/>
            <a:ext cx="2091288" cy="2601913"/>
          </a:xfrm>
          <a:custGeom>
            <a:avLst/>
            <a:gdLst/>
            <a:ahLst/>
            <a:cxnLst/>
            <a:rect r="r" b="b" t="t" l="l"/>
            <a:pathLst>
              <a:path h="2601913" w="2091288">
                <a:moveTo>
                  <a:pt x="0" y="0"/>
                </a:moveTo>
                <a:lnTo>
                  <a:pt x="2091287" y="0"/>
                </a:lnTo>
                <a:lnTo>
                  <a:pt x="2091287" y="2601913"/>
                </a:lnTo>
                <a:lnTo>
                  <a:pt x="0" y="2601913"/>
                </a:lnTo>
                <a:lnTo>
                  <a:pt x="0" y="0"/>
                </a:lnTo>
                <a:close/>
              </a:path>
            </a:pathLst>
          </a:custGeom>
          <a:blipFill>
            <a:blip r:embed="rId2"/>
            <a:stretch>
              <a:fillRect l="0" t="0" r="0" b="0"/>
            </a:stretch>
          </a:blipFill>
        </p:spPr>
      </p:sp>
      <p:sp>
        <p:nvSpPr>
          <p:cNvPr name="TextBox 12" id="12"/>
          <p:cNvSpPr txBox="true"/>
          <p:nvPr/>
        </p:nvSpPr>
        <p:spPr>
          <a:xfrm rot="0">
            <a:off x="4486776" y="972678"/>
            <a:ext cx="9446486" cy="1169622"/>
          </a:xfrm>
          <a:prstGeom prst="rect">
            <a:avLst/>
          </a:prstGeom>
        </p:spPr>
        <p:txBody>
          <a:bodyPr anchor="t" rtlCol="false" tIns="0" lIns="0" bIns="0" rIns="0">
            <a:spAutoFit/>
          </a:bodyPr>
          <a:lstStyle/>
          <a:p>
            <a:pPr algn="ctr">
              <a:lnSpc>
                <a:spcPts val="8638"/>
              </a:lnSpc>
            </a:pPr>
            <a:r>
              <a:rPr lang="en-US" b="true" sz="8998" spc="-737">
                <a:solidFill>
                  <a:srgbClr val="3A855D"/>
                </a:solidFill>
                <a:latin typeface="Nunito Bold"/>
                <a:ea typeface="Nunito Bold"/>
                <a:cs typeface="Nunito Bold"/>
                <a:sym typeface="Nunito Bold"/>
              </a:rPr>
              <a:t>Aims &amp; Objectives</a:t>
            </a:r>
          </a:p>
        </p:txBody>
      </p:sp>
      <p:sp>
        <p:nvSpPr>
          <p:cNvPr name="TextBox 13" id="13"/>
          <p:cNvSpPr txBox="true"/>
          <p:nvPr/>
        </p:nvSpPr>
        <p:spPr>
          <a:xfrm rot="0">
            <a:off x="1266166" y="3225736"/>
            <a:ext cx="3670042" cy="584835"/>
          </a:xfrm>
          <a:prstGeom prst="rect">
            <a:avLst/>
          </a:prstGeom>
        </p:spPr>
        <p:txBody>
          <a:bodyPr anchor="t" rtlCol="false" tIns="0" lIns="0" bIns="0" rIns="0">
            <a:spAutoFit/>
          </a:bodyPr>
          <a:lstStyle/>
          <a:p>
            <a:pPr algn="l">
              <a:lnSpc>
                <a:spcPts val="4320"/>
              </a:lnSpc>
            </a:pPr>
            <a:r>
              <a:rPr lang="en-US" sz="4500" spc="-369">
                <a:solidFill>
                  <a:srgbClr val="F1F0EC"/>
                </a:solidFill>
                <a:latin typeface="Nunito"/>
                <a:ea typeface="Nunito"/>
                <a:cs typeface="Nunito"/>
                <a:sym typeface="Nunito"/>
              </a:rPr>
              <a:t>Fraud Detection </a:t>
            </a:r>
          </a:p>
        </p:txBody>
      </p:sp>
      <p:sp>
        <p:nvSpPr>
          <p:cNvPr name="TextBox 14" id="14"/>
          <p:cNvSpPr txBox="true"/>
          <p:nvPr/>
        </p:nvSpPr>
        <p:spPr>
          <a:xfrm rot="0">
            <a:off x="7270321" y="3225736"/>
            <a:ext cx="3758155" cy="1127760"/>
          </a:xfrm>
          <a:prstGeom prst="rect">
            <a:avLst/>
          </a:prstGeom>
        </p:spPr>
        <p:txBody>
          <a:bodyPr anchor="t" rtlCol="false" tIns="0" lIns="0" bIns="0" rIns="0">
            <a:spAutoFit/>
          </a:bodyPr>
          <a:lstStyle/>
          <a:p>
            <a:pPr algn="ctr">
              <a:lnSpc>
                <a:spcPts val="4320"/>
              </a:lnSpc>
            </a:pPr>
            <a:r>
              <a:rPr lang="en-US" sz="4500" spc="-369">
                <a:solidFill>
                  <a:srgbClr val="F1F0EC"/>
                </a:solidFill>
                <a:latin typeface="Nunito"/>
                <a:ea typeface="Nunito"/>
                <a:cs typeface="Nunito"/>
                <a:sym typeface="Nunito"/>
              </a:rPr>
              <a:t>Customer Segmentation </a:t>
            </a:r>
          </a:p>
        </p:txBody>
      </p:sp>
      <p:sp>
        <p:nvSpPr>
          <p:cNvPr name="TextBox 15" id="15"/>
          <p:cNvSpPr txBox="true"/>
          <p:nvPr/>
        </p:nvSpPr>
        <p:spPr>
          <a:xfrm rot="0">
            <a:off x="12688470" y="3225736"/>
            <a:ext cx="5154152" cy="1127760"/>
          </a:xfrm>
          <a:prstGeom prst="rect">
            <a:avLst/>
          </a:prstGeom>
        </p:spPr>
        <p:txBody>
          <a:bodyPr anchor="t" rtlCol="false" tIns="0" lIns="0" bIns="0" rIns="0">
            <a:spAutoFit/>
          </a:bodyPr>
          <a:lstStyle/>
          <a:p>
            <a:pPr algn="ctr">
              <a:lnSpc>
                <a:spcPts val="4320"/>
              </a:lnSpc>
            </a:pPr>
            <a:r>
              <a:rPr lang="en-US" sz="4500" spc="-369">
                <a:solidFill>
                  <a:srgbClr val="F1F0EC"/>
                </a:solidFill>
                <a:latin typeface="Nunito"/>
                <a:ea typeface="Nunito"/>
                <a:cs typeface="Nunito"/>
                <a:sym typeface="Nunito"/>
              </a:rPr>
              <a:t> Recommendation System </a:t>
            </a:r>
          </a:p>
        </p:txBody>
      </p:sp>
      <p:sp>
        <p:nvSpPr>
          <p:cNvPr name="TextBox 16" id="16"/>
          <p:cNvSpPr txBox="true"/>
          <p:nvPr/>
        </p:nvSpPr>
        <p:spPr>
          <a:xfrm rot="0">
            <a:off x="545732" y="4523779"/>
            <a:ext cx="5110908" cy="3788410"/>
          </a:xfrm>
          <a:prstGeom prst="rect">
            <a:avLst/>
          </a:prstGeom>
        </p:spPr>
        <p:txBody>
          <a:bodyPr anchor="t" rtlCol="false" tIns="0" lIns="0" bIns="0" rIns="0">
            <a:spAutoFit/>
          </a:bodyPr>
          <a:lstStyle/>
          <a:p>
            <a:pPr algn="ctr">
              <a:lnSpc>
                <a:spcPts val="4339"/>
              </a:lnSpc>
              <a:spcBef>
                <a:spcPct val="0"/>
              </a:spcBef>
            </a:pPr>
            <a:r>
              <a:rPr lang="en-US" sz="3099" spc="-254">
                <a:solidFill>
                  <a:srgbClr val="EBECE7"/>
                </a:solidFill>
                <a:latin typeface="Nunito"/>
                <a:ea typeface="Nunito"/>
                <a:cs typeface="Nunito"/>
                <a:sym typeface="Nunito"/>
              </a:rPr>
              <a:t>Develop a model to identify suspici</a:t>
            </a:r>
            <a:r>
              <a:rPr lang="en-US" sz="3099" spc="-254">
                <a:solidFill>
                  <a:srgbClr val="EBECE7"/>
                </a:solidFill>
                <a:latin typeface="Nunito"/>
                <a:ea typeface="Nunito"/>
                <a:cs typeface="Nunito"/>
                <a:sym typeface="Nunito"/>
              </a:rPr>
              <a:t>ous credit card transactions that may indicate fraud and implement real-time data monitoring to flag potentially compromised accounts.</a:t>
            </a:r>
          </a:p>
          <a:p>
            <a:pPr algn="ctr">
              <a:lnSpc>
                <a:spcPts val="4339"/>
              </a:lnSpc>
              <a:spcBef>
                <a:spcPct val="0"/>
              </a:spcBef>
            </a:pPr>
          </a:p>
        </p:txBody>
      </p:sp>
      <p:sp>
        <p:nvSpPr>
          <p:cNvPr name="TextBox 17" id="17"/>
          <p:cNvSpPr txBox="true"/>
          <p:nvPr/>
        </p:nvSpPr>
        <p:spPr>
          <a:xfrm rot="0">
            <a:off x="6610364" y="4983387"/>
            <a:ext cx="5210107" cy="2133427"/>
          </a:xfrm>
          <a:prstGeom prst="rect">
            <a:avLst/>
          </a:prstGeom>
        </p:spPr>
        <p:txBody>
          <a:bodyPr anchor="t" rtlCol="false" tIns="0" lIns="0" bIns="0" rIns="0">
            <a:spAutoFit/>
          </a:bodyPr>
          <a:lstStyle/>
          <a:p>
            <a:pPr algn="ctr">
              <a:lnSpc>
                <a:spcPts val="4339"/>
              </a:lnSpc>
              <a:spcBef>
                <a:spcPct val="0"/>
              </a:spcBef>
            </a:pPr>
            <a:r>
              <a:rPr lang="en-US" sz="3099" spc="-254">
                <a:solidFill>
                  <a:srgbClr val="EBECE7"/>
                </a:solidFill>
                <a:latin typeface="Nunito"/>
                <a:ea typeface="Nunito"/>
                <a:cs typeface="Nunito"/>
                <a:sym typeface="Nunito"/>
              </a:rPr>
              <a:t>Analyze us</a:t>
            </a:r>
            <a:r>
              <a:rPr lang="en-US" sz="3099" spc="-254">
                <a:solidFill>
                  <a:srgbClr val="EBECE7"/>
                </a:solidFill>
                <a:latin typeface="Nunito"/>
                <a:ea typeface="Nunito"/>
                <a:cs typeface="Nunito"/>
                <a:sym typeface="Nunito"/>
              </a:rPr>
              <a:t>ers' transaction behaviors to identify patterns based on card usage and history. </a:t>
            </a:r>
          </a:p>
          <a:p>
            <a:pPr algn="ctr">
              <a:lnSpc>
                <a:spcPts val="4079"/>
              </a:lnSpc>
              <a:spcBef>
                <a:spcPct val="0"/>
              </a:spcBef>
            </a:pPr>
          </a:p>
        </p:txBody>
      </p:sp>
      <p:sp>
        <p:nvSpPr>
          <p:cNvPr name="TextBox 18" id="18"/>
          <p:cNvSpPr txBox="true"/>
          <p:nvPr/>
        </p:nvSpPr>
        <p:spPr>
          <a:xfrm rot="0">
            <a:off x="12777122" y="4957179"/>
            <a:ext cx="5065500" cy="2159635"/>
          </a:xfrm>
          <a:prstGeom prst="rect">
            <a:avLst/>
          </a:prstGeom>
        </p:spPr>
        <p:txBody>
          <a:bodyPr anchor="t" rtlCol="false" tIns="0" lIns="0" bIns="0" rIns="0">
            <a:spAutoFit/>
          </a:bodyPr>
          <a:lstStyle/>
          <a:p>
            <a:pPr algn="ctr">
              <a:lnSpc>
                <a:spcPts val="4339"/>
              </a:lnSpc>
              <a:spcBef>
                <a:spcPct val="0"/>
              </a:spcBef>
            </a:pPr>
            <a:r>
              <a:rPr lang="en-US" sz="3099" spc="-254">
                <a:solidFill>
                  <a:srgbClr val="EBECE7"/>
                </a:solidFill>
                <a:latin typeface="Nunito"/>
                <a:ea typeface="Nunito"/>
                <a:cs typeface="Nunito"/>
                <a:sym typeface="Nunito"/>
              </a:rPr>
              <a:t>Create a recommen</a:t>
            </a:r>
            <a:r>
              <a:rPr lang="en-US" sz="3099" spc="-254">
                <a:solidFill>
                  <a:srgbClr val="EBECE7"/>
                </a:solidFill>
                <a:latin typeface="Nunito"/>
                <a:ea typeface="Nunito"/>
                <a:cs typeface="Nunito"/>
                <a:sym typeface="Nunito"/>
              </a:rPr>
              <a:t>dation system that offers tailored financial services or products based on </a:t>
            </a:r>
          </a:p>
          <a:p>
            <a:pPr algn="ctr">
              <a:lnSpc>
                <a:spcPts val="4339"/>
              </a:lnSpc>
              <a:spcBef>
                <a:spcPct val="0"/>
              </a:spcBef>
            </a:pPr>
            <a:r>
              <a:rPr lang="en-US" sz="3099" spc="-254">
                <a:solidFill>
                  <a:srgbClr val="EBECE7"/>
                </a:solidFill>
                <a:latin typeface="Nunito"/>
                <a:ea typeface="Nunito"/>
                <a:cs typeface="Nunito"/>
                <a:sym typeface="Nunito"/>
              </a:rPr>
              <a:t>different user.</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1974593" y="-32274"/>
            <a:ext cx="5456101" cy="9290574"/>
          </a:xfrm>
          <a:custGeom>
            <a:avLst/>
            <a:gdLst/>
            <a:ahLst/>
            <a:cxnLst/>
            <a:rect r="r" b="b" t="t" l="l"/>
            <a:pathLst>
              <a:path h="9290574" w="5456101">
                <a:moveTo>
                  <a:pt x="0" y="0"/>
                </a:moveTo>
                <a:lnTo>
                  <a:pt x="5456100" y="0"/>
                </a:lnTo>
                <a:lnTo>
                  <a:pt x="5456100" y="9290574"/>
                </a:lnTo>
                <a:lnTo>
                  <a:pt x="0" y="9290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015120" y="1829528"/>
            <a:ext cx="5386999" cy="7226462"/>
          </a:xfrm>
          <a:custGeom>
            <a:avLst/>
            <a:gdLst/>
            <a:ahLst/>
            <a:cxnLst/>
            <a:rect r="r" b="b" t="t" l="l"/>
            <a:pathLst>
              <a:path h="7226462" w="5386999">
                <a:moveTo>
                  <a:pt x="0" y="0"/>
                </a:moveTo>
                <a:lnTo>
                  <a:pt x="5386998" y="0"/>
                </a:lnTo>
                <a:lnTo>
                  <a:pt x="5386998" y="7226462"/>
                </a:lnTo>
                <a:lnTo>
                  <a:pt x="0" y="7226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809750"/>
            <a:ext cx="10304045" cy="7839896"/>
          </a:xfrm>
          <a:prstGeom prst="rect">
            <a:avLst/>
          </a:prstGeom>
        </p:spPr>
        <p:txBody>
          <a:bodyPr anchor="t" rtlCol="false" tIns="0" lIns="0" bIns="0" rIns="0">
            <a:spAutoFit/>
          </a:bodyPr>
          <a:lstStyle/>
          <a:p>
            <a:pPr algn="just" marL="738075" indent="-369037" lvl="1">
              <a:lnSpc>
                <a:spcPts val="4786"/>
              </a:lnSpc>
              <a:buFont typeface="Arial"/>
              <a:buChar char="•"/>
            </a:pPr>
            <a:r>
              <a:rPr lang="en-US" sz="3418" spc="-280">
                <a:solidFill>
                  <a:srgbClr val="3A855D"/>
                </a:solidFill>
                <a:latin typeface="Public Sans"/>
                <a:ea typeface="Public Sans"/>
                <a:cs typeface="Public Sans"/>
                <a:sym typeface="Public Sans"/>
              </a:rPr>
              <a:t>We used a neural network to predict which credit card a user might like.</a:t>
            </a:r>
          </a:p>
          <a:p>
            <a:pPr algn="just" marL="738075" indent="-369037" lvl="1">
              <a:lnSpc>
                <a:spcPts val="4786"/>
              </a:lnSpc>
              <a:buFont typeface="Arial"/>
              <a:buChar char="•"/>
            </a:pPr>
            <a:r>
              <a:rPr lang="en-US" sz="3418" spc="-280">
                <a:solidFill>
                  <a:srgbClr val="3A855D"/>
                </a:solidFill>
                <a:latin typeface="Public Sans"/>
                <a:ea typeface="Public Sans"/>
                <a:cs typeface="Public Sans"/>
                <a:sym typeface="Public Sans"/>
              </a:rPr>
              <a:t>The model learns patterns by converting users and cards into number-based representations called embeddings.</a:t>
            </a:r>
          </a:p>
          <a:p>
            <a:pPr algn="just" marL="738075" indent="-369037" lvl="1">
              <a:lnSpc>
                <a:spcPts val="4786"/>
              </a:lnSpc>
              <a:buFont typeface="Arial"/>
              <a:buChar char="•"/>
            </a:pPr>
            <a:r>
              <a:rPr lang="en-US" sz="3418" spc="-280">
                <a:solidFill>
                  <a:srgbClr val="3A855D"/>
                </a:solidFill>
                <a:latin typeface="Public Sans"/>
                <a:ea typeface="Public Sans"/>
                <a:cs typeface="Public Sans"/>
                <a:sym typeface="Public Sans"/>
              </a:rPr>
              <a:t>These embeddings are combined and passed through multiple layers to understand complex user-card relationships.</a:t>
            </a:r>
          </a:p>
          <a:p>
            <a:pPr algn="just" marL="738075" indent="-369037" lvl="1">
              <a:lnSpc>
                <a:spcPts val="4786"/>
              </a:lnSpc>
              <a:buFont typeface="Arial"/>
              <a:buChar char="•"/>
            </a:pPr>
            <a:r>
              <a:rPr lang="en-US" sz="3418" spc="-280">
                <a:solidFill>
                  <a:srgbClr val="3A855D"/>
                </a:solidFill>
                <a:latin typeface="Public Sans"/>
                <a:ea typeface="Public Sans"/>
                <a:cs typeface="Public Sans"/>
                <a:sym typeface="Public Sans"/>
              </a:rPr>
              <a:t>The final layer gives a score (between 0 and 1) showing how likely a user is to prefer a card.</a:t>
            </a:r>
          </a:p>
          <a:p>
            <a:pPr algn="just" marL="738075" indent="-369037" lvl="1">
              <a:lnSpc>
                <a:spcPts val="4786"/>
              </a:lnSpc>
              <a:buFont typeface="Arial"/>
              <a:buChar char="•"/>
            </a:pPr>
            <a:r>
              <a:rPr lang="en-US" sz="3418" spc="-280">
                <a:solidFill>
                  <a:srgbClr val="3A855D"/>
                </a:solidFill>
                <a:latin typeface="Public Sans"/>
                <a:ea typeface="Public Sans"/>
                <a:cs typeface="Public Sans"/>
                <a:sym typeface="Public Sans"/>
              </a:rPr>
              <a:t>Cards with high scores are then recommended to the user.</a:t>
            </a:r>
          </a:p>
          <a:p>
            <a:pPr algn="just">
              <a:lnSpc>
                <a:spcPts val="4786"/>
              </a:lnSpc>
            </a:pPr>
          </a:p>
          <a:p>
            <a:pPr algn="just">
              <a:lnSpc>
                <a:spcPts val="4786"/>
              </a:lnSpc>
            </a:pPr>
          </a:p>
        </p:txBody>
      </p:sp>
      <p:sp>
        <p:nvSpPr>
          <p:cNvPr name="TextBox 5" id="5"/>
          <p:cNvSpPr txBox="true"/>
          <p:nvPr/>
        </p:nvSpPr>
        <p:spPr>
          <a:xfrm rot="0">
            <a:off x="1028700" y="296003"/>
            <a:ext cx="5036820" cy="1533525"/>
          </a:xfrm>
          <a:prstGeom prst="rect">
            <a:avLst/>
          </a:prstGeom>
        </p:spPr>
        <p:txBody>
          <a:bodyPr anchor="t" rtlCol="false" tIns="0" lIns="0" bIns="0" rIns="0">
            <a:spAutoFit/>
          </a:bodyPr>
          <a:lstStyle/>
          <a:p>
            <a:pPr algn="ctr">
              <a:lnSpc>
                <a:spcPts val="12599"/>
              </a:lnSpc>
              <a:spcBef>
                <a:spcPct val="0"/>
              </a:spcBef>
            </a:pPr>
            <a:r>
              <a:rPr lang="en-US" sz="9000" spc="-738">
                <a:solidFill>
                  <a:srgbClr val="3A855D"/>
                </a:solidFill>
                <a:latin typeface="Cooper BT Light"/>
                <a:ea typeface="Cooper BT Light"/>
                <a:cs typeface="Cooper BT Light"/>
                <a:sym typeface="Cooper BT Light"/>
              </a:rPr>
              <a:t>Conclusions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726573" y="-562751"/>
            <a:ext cx="8774965" cy="10849751"/>
            <a:chOff x="0" y="0"/>
            <a:chExt cx="2311102" cy="2857548"/>
          </a:xfrm>
        </p:grpSpPr>
        <p:sp>
          <p:nvSpPr>
            <p:cNvPr name="Freeform 3" id="3"/>
            <p:cNvSpPr/>
            <p:nvPr/>
          </p:nvSpPr>
          <p:spPr>
            <a:xfrm flipH="false" flipV="false" rot="0">
              <a:off x="0" y="0"/>
              <a:ext cx="2311102" cy="2857548"/>
            </a:xfrm>
            <a:custGeom>
              <a:avLst/>
              <a:gdLst/>
              <a:ahLst/>
              <a:cxnLst/>
              <a:rect r="r" b="b" t="t" l="l"/>
              <a:pathLst>
                <a:path h="2857548" w="2311102">
                  <a:moveTo>
                    <a:pt x="0" y="0"/>
                  </a:moveTo>
                  <a:lnTo>
                    <a:pt x="2311102" y="0"/>
                  </a:lnTo>
                  <a:lnTo>
                    <a:pt x="2311102" y="2857548"/>
                  </a:lnTo>
                  <a:lnTo>
                    <a:pt x="0" y="2857548"/>
                  </a:lnTo>
                  <a:close/>
                </a:path>
              </a:pathLst>
            </a:custGeom>
            <a:solidFill>
              <a:srgbClr val="3A855D"/>
            </a:solidFill>
          </p:spPr>
        </p:sp>
        <p:sp>
          <p:nvSpPr>
            <p:cNvPr name="TextBox 4" id="4"/>
            <p:cNvSpPr txBox="true"/>
            <p:nvPr/>
          </p:nvSpPr>
          <p:spPr>
            <a:xfrm>
              <a:off x="0" y="85725"/>
              <a:ext cx="2311102" cy="277182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1360750" y="2052629"/>
            <a:ext cx="5506611" cy="5618991"/>
          </a:xfrm>
          <a:custGeom>
            <a:avLst/>
            <a:gdLst/>
            <a:ahLst/>
            <a:cxnLst/>
            <a:rect r="r" b="b" t="t" l="l"/>
            <a:pathLst>
              <a:path h="5618991" w="5506611">
                <a:moveTo>
                  <a:pt x="0" y="0"/>
                </a:moveTo>
                <a:lnTo>
                  <a:pt x="5506611" y="0"/>
                </a:lnTo>
                <a:lnTo>
                  <a:pt x="5506611" y="5618991"/>
                </a:lnTo>
                <a:lnTo>
                  <a:pt x="0" y="56189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420055"/>
            <a:ext cx="8118599" cy="1169665"/>
          </a:xfrm>
          <a:prstGeom prst="rect">
            <a:avLst/>
          </a:prstGeom>
        </p:spPr>
        <p:txBody>
          <a:bodyPr anchor="t" rtlCol="false" tIns="0" lIns="0" bIns="0" rIns="0">
            <a:spAutoFit/>
          </a:bodyPr>
          <a:lstStyle/>
          <a:p>
            <a:pPr algn="l">
              <a:lnSpc>
                <a:spcPts val="8639"/>
              </a:lnSpc>
            </a:pPr>
            <a:r>
              <a:rPr lang="en-US" sz="8999" spc="-737">
                <a:solidFill>
                  <a:srgbClr val="3A855D"/>
                </a:solidFill>
                <a:latin typeface="Nunito"/>
                <a:ea typeface="Nunito"/>
                <a:cs typeface="Nunito"/>
                <a:sym typeface="Nunito"/>
              </a:rPr>
              <a:t>Limitations</a:t>
            </a:r>
          </a:p>
        </p:txBody>
      </p:sp>
      <p:sp>
        <p:nvSpPr>
          <p:cNvPr name="TextBox 7" id="7"/>
          <p:cNvSpPr txBox="true"/>
          <p:nvPr/>
        </p:nvSpPr>
        <p:spPr>
          <a:xfrm rot="0">
            <a:off x="1028700" y="1561145"/>
            <a:ext cx="7519837" cy="8159115"/>
          </a:xfrm>
          <a:prstGeom prst="rect">
            <a:avLst/>
          </a:prstGeom>
        </p:spPr>
        <p:txBody>
          <a:bodyPr anchor="t" rtlCol="false" tIns="0" lIns="0" bIns="0" rIns="0">
            <a:spAutoFit/>
          </a:bodyPr>
          <a:lstStyle/>
          <a:p>
            <a:pPr algn="l" marL="0" indent="0" lvl="0">
              <a:lnSpc>
                <a:spcPts val="2969"/>
              </a:lnSpc>
              <a:spcBef>
                <a:spcPct val="0"/>
              </a:spcBef>
            </a:pPr>
            <a:r>
              <a:rPr lang="en-US" b="true" sz="2199" spc="131" u="none">
                <a:solidFill>
                  <a:srgbClr val="3A855D"/>
                </a:solidFill>
                <a:latin typeface="Nunito Medium"/>
                <a:ea typeface="Nunito Medium"/>
                <a:cs typeface="Nunito Medium"/>
                <a:sym typeface="Nunito Medium"/>
              </a:rPr>
              <a:t>1. </a:t>
            </a:r>
            <a:r>
              <a:rPr lang="en-US" b="true" sz="2199" spc="131" u="none">
                <a:solidFill>
                  <a:srgbClr val="3A855D"/>
                </a:solidFill>
                <a:latin typeface="Nunito Bold"/>
                <a:ea typeface="Nunito Bold"/>
                <a:cs typeface="Nunito Bold"/>
                <a:sym typeface="Nunito Bold"/>
              </a:rPr>
              <a:t>Static Clustering Problems :</a:t>
            </a:r>
          </a:p>
          <a:p>
            <a:pPr algn="l" marL="0" indent="0" lvl="0">
              <a:lnSpc>
                <a:spcPts val="2969"/>
              </a:lnSpc>
              <a:spcBef>
                <a:spcPct val="0"/>
              </a:spcBef>
            </a:pPr>
            <a:r>
              <a:rPr lang="en-US" b="true" sz="2199" spc="131" u="none">
                <a:solidFill>
                  <a:srgbClr val="3A855D"/>
                </a:solidFill>
                <a:latin typeface="Nunito Medium"/>
                <a:ea typeface="Nunito Medium"/>
                <a:cs typeface="Nunito Medium"/>
                <a:sym typeface="Nunito Medium"/>
              </a:rPr>
              <a:t>User behavior evolves over time, and static clustering models do not adjust. The selection of the number of clusters is a subjective decision that affects the quality of recommendations.</a:t>
            </a:r>
          </a:p>
          <a:p>
            <a:pPr algn="l" marL="0" indent="0" lvl="0">
              <a:lnSpc>
                <a:spcPts val="2969"/>
              </a:lnSpc>
              <a:spcBef>
                <a:spcPct val="0"/>
              </a:spcBef>
            </a:pPr>
          </a:p>
          <a:p>
            <a:pPr algn="l" marL="0" indent="0" lvl="0">
              <a:lnSpc>
                <a:spcPts val="2969"/>
              </a:lnSpc>
              <a:spcBef>
                <a:spcPct val="0"/>
              </a:spcBef>
            </a:pPr>
            <a:r>
              <a:rPr lang="en-US" b="true" sz="2199" spc="131" u="none">
                <a:solidFill>
                  <a:srgbClr val="3A855D"/>
                </a:solidFill>
                <a:latin typeface="Nunito Bold"/>
                <a:ea typeface="Nunito Bold"/>
                <a:cs typeface="Nunito Bold"/>
                <a:sym typeface="Nunito Bold"/>
              </a:rPr>
              <a:t>2. Generalization of Recommendations :</a:t>
            </a:r>
          </a:p>
          <a:p>
            <a:pPr algn="l" marL="0" indent="0" lvl="0">
              <a:lnSpc>
                <a:spcPts val="2969"/>
              </a:lnSpc>
              <a:spcBef>
                <a:spcPct val="0"/>
              </a:spcBef>
            </a:pPr>
            <a:r>
              <a:rPr lang="en-US" b="true" sz="2199" spc="131" u="none">
                <a:solidFill>
                  <a:srgbClr val="3A855D"/>
                </a:solidFill>
                <a:latin typeface="Nunito Medium"/>
                <a:ea typeface="Nunito Medium"/>
                <a:cs typeface="Nunito Medium"/>
                <a:sym typeface="Nunito Medium"/>
              </a:rPr>
              <a:t>Recommendations derived from user clusters may not suit each user in the cluster. Users can have personalized tastes that broad recommendations will fail to capture.</a:t>
            </a:r>
          </a:p>
          <a:p>
            <a:pPr algn="l" marL="0" indent="0" lvl="0">
              <a:lnSpc>
                <a:spcPts val="2969"/>
              </a:lnSpc>
              <a:spcBef>
                <a:spcPct val="0"/>
              </a:spcBef>
            </a:pPr>
          </a:p>
          <a:p>
            <a:pPr algn="l" marL="0" indent="0" lvl="0">
              <a:lnSpc>
                <a:spcPts val="2969"/>
              </a:lnSpc>
              <a:spcBef>
                <a:spcPct val="0"/>
              </a:spcBef>
            </a:pPr>
            <a:r>
              <a:rPr lang="en-US" b="true" sz="2199" spc="131" u="none">
                <a:solidFill>
                  <a:srgbClr val="3A855D"/>
                </a:solidFill>
                <a:latin typeface="Nunito Bold"/>
                <a:ea typeface="Nunito Bold"/>
                <a:cs typeface="Nunito Bold"/>
                <a:sym typeface="Nunito Bold"/>
              </a:rPr>
              <a:t>3. Computational Complexity :</a:t>
            </a:r>
          </a:p>
          <a:p>
            <a:pPr algn="l" marL="0" indent="0" lvl="0">
              <a:lnSpc>
                <a:spcPts val="2969"/>
              </a:lnSpc>
              <a:spcBef>
                <a:spcPct val="0"/>
              </a:spcBef>
            </a:pPr>
            <a:r>
              <a:rPr lang="en-US" b="true" sz="2199" spc="131" u="none">
                <a:solidFill>
                  <a:srgbClr val="3A855D"/>
                </a:solidFill>
                <a:latin typeface="Nunito Medium"/>
                <a:ea typeface="Nunito Medium"/>
                <a:cs typeface="Nunito Medium"/>
                <a:sym typeface="Nunito Medium"/>
              </a:rPr>
              <a:t>Processing large datasets can be computationally intensive, particularly for sophisticated algorithms that might need sophisticated hardware.</a:t>
            </a:r>
          </a:p>
          <a:p>
            <a:pPr algn="l" marL="0" indent="0" lvl="0">
              <a:lnSpc>
                <a:spcPts val="2969"/>
              </a:lnSpc>
              <a:spcBef>
                <a:spcPct val="0"/>
              </a:spcBef>
            </a:pPr>
          </a:p>
          <a:p>
            <a:pPr algn="l" marL="0" indent="0" lvl="0">
              <a:lnSpc>
                <a:spcPts val="2969"/>
              </a:lnSpc>
              <a:spcBef>
                <a:spcPct val="0"/>
              </a:spcBef>
            </a:pPr>
            <a:r>
              <a:rPr lang="en-US" b="true" sz="2199" spc="131" u="none">
                <a:solidFill>
                  <a:srgbClr val="3A855D"/>
                </a:solidFill>
                <a:latin typeface="Nunito Bold"/>
                <a:ea typeface="Nunito Bold"/>
                <a:cs typeface="Nunito Bold"/>
                <a:sym typeface="Nunito Bold"/>
              </a:rPr>
              <a:t>4. Cold Start Problem :</a:t>
            </a:r>
          </a:p>
          <a:p>
            <a:pPr algn="l" marL="0" indent="0" lvl="0">
              <a:lnSpc>
                <a:spcPts val="2969"/>
              </a:lnSpc>
              <a:spcBef>
                <a:spcPct val="0"/>
              </a:spcBef>
            </a:pPr>
            <a:r>
              <a:rPr lang="en-US" b="true" sz="2199" spc="131" u="none">
                <a:solidFill>
                  <a:srgbClr val="3A855D"/>
                </a:solidFill>
                <a:latin typeface="Nunito Medium"/>
                <a:ea typeface="Nunito Medium"/>
                <a:cs typeface="Nunito Medium"/>
                <a:sym typeface="Nunito Medium"/>
              </a:rPr>
              <a:t>New users with sparse transaction history might not be classified correctly or might get bad recommendations until sufficient data is present.</a:t>
            </a:r>
          </a:p>
          <a:p>
            <a:pPr algn="l" marL="0" indent="0" lvl="0">
              <a:lnSpc>
                <a:spcPts val="2969"/>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28700" y="1124623"/>
            <a:ext cx="4494107" cy="3922955"/>
            <a:chOff x="0" y="0"/>
            <a:chExt cx="1258694" cy="1098728"/>
          </a:xfrm>
        </p:grpSpPr>
        <p:sp>
          <p:nvSpPr>
            <p:cNvPr name="Freeform 3" id="3"/>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4" id="4"/>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1028700" y="5239423"/>
            <a:ext cx="4494107" cy="3922955"/>
            <a:chOff x="0" y="0"/>
            <a:chExt cx="1258694" cy="1098728"/>
          </a:xfrm>
        </p:grpSpPr>
        <p:sp>
          <p:nvSpPr>
            <p:cNvPr name="Freeform 6" id="6"/>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7" id="7"/>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12761288" y="1124623"/>
            <a:ext cx="4494107" cy="3922955"/>
            <a:chOff x="0" y="0"/>
            <a:chExt cx="1258694" cy="1098728"/>
          </a:xfrm>
        </p:grpSpPr>
        <p:sp>
          <p:nvSpPr>
            <p:cNvPr name="Freeform 9" id="9"/>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0" id="10"/>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2761288" y="5239423"/>
            <a:ext cx="4494107" cy="3922955"/>
            <a:chOff x="0" y="0"/>
            <a:chExt cx="1258694" cy="1098728"/>
          </a:xfrm>
        </p:grpSpPr>
        <p:sp>
          <p:nvSpPr>
            <p:cNvPr name="Freeform 12" id="12"/>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3" id="13"/>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Freeform 14" id="14"/>
          <p:cNvSpPr/>
          <p:nvPr/>
        </p:nvSpPr>
        <p:spPr>
          <a:xfrm flipH="false" flipV="false" rot="-7900054">
            <a:off x="6110369" y="2475306"/>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2700000">
            <a:off x="11206941" y="2487377"/>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3209977">
            <a:off x="11170248" y="7319337"/>
            <a:ext cx="1066177" cy="478811"/>
          </a:xfrm>
          <a:custGeom>
            <a:avLst/>
            <a:gdLst/>
            <a:ahLst/>
            <a:cxnLst/>
            <a:rect r="r" b="b" t="t" l="l"/>
            <a:pathLst>
              <a:path h="478811" w="1066177">
                <a:moveTo>
                  <a:pt x="0" y="0"/>
                </a:moveTo>
                <a:lnTo>
                  <a:pt x="1066177" y="0"/>
                </a:lnTo>
                <a:lnTo>
                  <a:pt x="1066177" y="478811"/>
                </a:lnTo>
                <a:lnTo>
                  <a:pt x="0" y="4788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7866361">
            <a:off x="5999518" y="7293938"/>
            <a:ext cx="1066177" cy="478811"/>
          </a:xfrm>
          <a:custGeom>
            <a:avLst/>
            <a:gdLst/>
            <a:ahLst/>
            <a:cxnLst/>
            <a:rect r="r" b="b" t="t" l="l"/>
            <a:pathLst>
              <a:path h="478811" w="1066177">
                <a:moveTo>
                  <a:pt x="0" y="0"/>
                </a:moveTo>
                <a:lnTo>
                  <a:pt x="1066178" y="0"/>
                </a:lnTo>
                <a:lnTo>
                  <a:pt x="1066178" y="478811"/>
                </a:lnTo>
                <a:lnTo>
                  <a:pt x="0" y="4788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8497331" y="1666567"/>
            <a:ext cx="1352836" cy="1444777"/>
          </a:xfrm>
          <a:custGeom>
            <a:avLst/>
            <a:gdLst/>
            <a:ahLst/>
            <a:cxnLst/>
            <a:rect r="r" b="b" t="t" l="l"/>
            <a:pathLst>
              <a:path h="1444777" w="1352836">
                <a:moveTo>
                  <a:pt x="0" y="0"/>
                </a:moveTo>
                <a:lnTo>
                  <a:pt x="1352837" y="0"/>
                </a:lnTo>
                <a:lnTo>
                  <a:pt x="1352837" y="1444777"/>
                </a:lnTo>
                <a:lnTo>
                  <a:pt x="0" y="14447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7063479" y="6072080"/>
            <a:ext cx="4201491" cy="740990"/>
          </a:xfrm>
          <a:custGeom>
            <a:avLst/>
            <a:gdLst/>
            <a:ahLst/>
            <a:cxnLst/>
            <a:rect r="r" b="b" t="t" l="l"/>
            <a:pathLst>
              <a:path h="740990" w="4201491">
                <a:moveTo>
                  <a:pt x="0" y="0"/>
                </a:moveTo>
                <a:lnTo>
                  <a:pt x="4201491" y="0"/>
                </a:lnTo>
                <a:lnTo>
                  <a:pt x="4201491" y="740991"/>
                </a:lnTo>
                <a:lnTo>
                  <a:pt x="0" y="740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6408832" y="3794475"/>
            <a:ext cx="5470336" cy="2287131"/>
          </a:xfrm>
          <a:prstGeom prst="rect">
            <a:avLst/>
          </a:prstGeom>
        </p:spPr>
        <p:txBody>
          <a:bodyPr anchor="t" rtlCol="false" tIns="0" lIns="0" bIns="0" rIns="0">
            <a:spAutoFit/>
          </a:bodyPr>
          <a:lstStyle/>
          <a:p>
            <a:pPr algn="ctr">
              <a:lnSpc>
                <a:spcPts val="8735"/>
              </a:lnSpc>
            </a:pPr>
            <a:r>
              <a:rPr lang="en-US" sz="9099" spc="-746">
                <a:solidFill>
                  <a:srgbClr val="3A855D"/>
                </a:solidFill>
                <a:latin typeface="Public Sans"/>
                <a:ea typeface="Public Sans"/>
                <a:cs typeface="Public Sans"/>
                <a:sym typeface="Public Sans"/>
              </a:rPr>
              <a:t>Future Scope</a:t>
            </a:r>
          </a:p>
        </p:txBody>
      </p:sp>
      <p:sp>
        <p:nvSpPr>
          <p:cNvPr name="TextBox 21" id="21"/>
          <p:cNvSpPr txBox="true"/>
          <p:nvPr/>
        </p:nvSpPr>
        <p:spPr>
          <a:xfrm rot="0">
            <a:off x="1447404" y="2524211"/>
            <a:ext cx="3656698" cy="2234565"/>
          </a:xfrm>
          <a:prstGeom prst="rect">
            <a:avLst/>
          </a:prstGeom>
        </p:spPr>
        <p:txBody>
          <a:bodyPr anchor="t" rtlCol="false" tIns="0" lIns="0" bIns="0" rIns="0">
            <a:spAutoFit/>
          </a:bodyPr>
          <a:lstStyle/>
          <a:p>
            <a:pPr algn="just" marL="0" indent="0" lvl="0">
              <a:lnSpc>
                <a:spcPts val="2969"/>
              </a:lnSpc>
              <a:spcBef>
                <a:spcPct val="0"/>
              </a:spcBef>
            </a:pPr>
            <a:r>
              <a:rPr lang="en-US" b="true" sz="2199" spc="131">
                <a:solidFill>
                  <a:srgbClr val="F1F0EC"/>
                </a:solidFill>
                <a:latin typeface="Public Sans Medium"/>
                <a:ea typeface="Public Sans Medium"/>
                <a:cs typeface="Public Sans Medium"/>
                <a:sym typeface="Public Sans Medium"/>
              </a:rPr>
              <a:t>Futu</a:t>
            </a:r>
            <a:r>
              <a:rPr lang="en-US" b="true" sz="2199" spc="131" u="none">
                <a:solidFill>
                  <a:srgbClr val="F1F0EC"/>
                </a:solidFill>
                <a:latin typeface="Public Sans Medium"/>
                <a:ea typeface="Public Sans Medium"/>
                <a:cs typeface="Public Sans Medium"/>
                <a:sym typeface="Public Sans Medium"/>
              </a:rPr>
              <a:t>re systems will harness deep learning for tailored, context-aware suggestions based on user behavior and trends. </a:t>
            </a:r>
          </a:p>
        </p:txBody>
      </p:sp>
      <p:sp>
        <p:nvSpPr>
          <p:cNvPr name="TextBox 22" id="22"/>
          <p:cNvSpPr txBox="true"/>
          <p:nvPr/>
        </p:nvSpPr>
        <p:spPr>
          <a:xfrm rot="0">
            <a:off x="1347090" y="1522178"/>
            <a:ext cx="3703399" cy="878207"/>
          </a:xfrm>
          <a:prstGeom prst="rect">
            <a:avLst/>
          </a:prstGeom>
        </p:spPr>
        <p:txBody>
          <a:bodyPr anchor="t" rtlCol="false" tIns="0" lIns="0" bIns="0" rIns="0">
            <a:spAutoFit/>
          </a:bodyPr>
          <a:lstStyle/>
          <a:p>
            <a:pPr algn="ctr">
              <a:lnSpc>
                <a:spcPts val="3360"/>
              </a:lnSpc>
            </a:pPr>
            <a:r>
              <a:rPr lang="en-US" sz="3500" spc="-287">
                <a:solidFill>
                  <a:srgbClr val="F1F0EC"/>
                </a:solidFill>
                <a:latin typeface="Public Sans"/>
                <a:ea typeface="Public Sans"/>
                <a:cs typeface="Public Sans"/>
                <a:sym typeface="Public Sans"/>
              </a:rPr>
              <a:t>Personalized Recommendations  :</a:t>
            </a:r>
          </a:p>
        </p:txBody>
      </p:sp>
      <p:sp>
        <p:nvSpPr>
          <p:cNvPr name="TextBox 23" id="23"/>
          <p:cNvSpPr txBox="true"/>
          <p:nvPr/>
        </p:nvSpPr>
        <p:spPr>
          <a:xfrm rot="0">
            <a:off x="13237538" y="2331806"/>
            <a:ext cx="3549470" cy="2122170"/>
          </a:xfrm>
          <a:prstGeom prst="rect">
            <a:avLst/>
          </a:prstGeom>
        </p:spPr>
        <p:txBody>
          <a:bodyPr anchor="t" rtlCol="false" tIns="0" lIns="0" bIns="0" rIns="0">
            <a:spAutoFit/>
          </a:bodyPr>
          <a:lstStyle/>
          <a:p>
            <a:pPr algn="just" marL="0" indent="0" lvl="0">
              <a:lnSpc>
                <a:spcPts val="2834"/>
              </a:lnSpc>
              <a:spcBef>
                <a:spcPct val="0"/>
              </a:spcBef>
            </a:pPr>
            <a:r>
              <a:rPr lang="en-US" b="true" sz="2099" spc="125">
                <a:solidFill>
                  <a:srgbClr val="F1F0EC"/>
                </a:solidFill>
                <a:latin typeface="Public Sans Medium"/>
                <a:ea typeface="Public Sans Medium"/>
                <a:cs typeface="Public Sans Medium"/>
                <a:sym typeface="Public Sans Medium"/>
              </a:rPr>
              <a:t> Th</a:t>
            </a:r>
            <a:r>
              <a:rPr lang="en-US" b="true" sz="2099" spc="125" u="none">
                <a:solidFill>
                  <a:srgbClr val="F1F0EC"/>
                </a:solidFill>
                <a:latin typeface="Public Sans Medium"/>
                <a:ea typeface="Public Sans Medium"/>
                <a:cs typeface="Public Sans Medium"/>
                <a:sym typeface="Public Sans Medium"/>
              </a:rPr>
              <a:t>e model can extend to mobile, e-commerce, and POSsystems, integrating various financial tools for a seamless user experience.</a:t>
            </a:r>
          </a:p>
        </p:txBody>
      </p:sp>
      <p:sp>
        <p:nvSpPr>
          <p:cNvPr name="TextBox 24" id="24"/>
          <p:cNvSpPr txBox="true"/>
          <p:nvPr/>
        </p:nvSpPr>
        <p:spPr>
          <a:xfrm rot="0">
            <a:off x="13288573" y="1412643"/>
            <a:ext cx="3439536" cy="878205"/>
          </a:xfrm>
          <a:prstGeom prst="rect">
            <a:avLst/>
          </a:prstGeom>
        </p:spPr>
        <p:txBody>
          <a:bodyPr anchor="t" rtlCol="false" tIns="0" lIns="0" bIns="0" rIns="0">
            <a:spAutoFit/>
          </a:bodyPr>
          <a:lstStyle/>
          <a:p>
            <a:pPr algn="ctr">
              <a:lnSpc>
                <a:spcPts val="3360"/>
              </a:lnSpc>
            </a:pPr>
            <a:r>
              <a:rPr lang="en-US" sz="3500" spc="-287">
                <a:solidFill>
                  <a:srgbClr val="F1F0EC"/>
                </a:solidFill>
                <a:latin typeface="Public Sans"/>
                <a:ea typeface="Public Sans"/>
                <a:cs typeface="Public Sans"/>
                <a:sym typeface="Public Sans"/>
              </a:rPr>
              <a:t>Cross-Platform Integration  :</a:t>
            </a:r>
          </a:p>
        </p:txBody>
      </p:sp>
      <p:sp>
        <p:nvSpPr>
          <p:cNvPr name="TextBox 25" id="25"/>
          <p:cNvSpPr txBox="true"/>
          <p:nvPr/>
        </p:nvSpPr>
        <p:spPr>
          <a:xfrm rot="0">
            <a:off x="1501019" y="6297932"/>
            <a:ext cx="3549470" cy="2606040"/>
          </a:xfrm>
          <a:prstGeom prst="rect">
            <a:avLst/>
          </a:prstGeom>
        </p:spPr>
        <p:txBody>
          <a:bodyPr anchor="t" rtlCol="false" tIns="0" lIns="0" bIns="0" rIns="0">
            <a:spAutoFit/>
          </a:bodyPr>
          <a:lstStyle/>
          <a:p>
            <a:pPr algn="just" marL="0" indent="0" lvl="0">
              <a:lnSpc>
                <a:spcPts val="2969"/>
              </a:lnSpc>
              <a:spcBef>
                <a:spcPct val="0"/>
              </a:spcBef>
            </a:pPr>
            <a:r>
              <a:rPr lang="en-US" b="true" sz="2199" spc="131">
                <a:solidFill>
                  <a:srgbClr val="F1F0EC"/>
                </a:solidFill>
                <a:latin typeface="Public Sans Medium"/>
                <a:ea typeface="Public Sans Medium"/>
                <a:cs typeface="Public Sans Medium"/>
                <a:sym typeface="Public Sans Medium"/>
              </a:rPr>
              <a:t>Sca</a:t>
            </a:r>
            <a:r>
              <a:rPr lang="en-US" b="true" sz="2199" spc="131" u="none">
                <a:solidFill>
                  <a:srgbClr val="F1F0EC"/>
                </a:solidFill>
                <a:latin typeface="Public Sans Medium"/>
                <a:ea typeface="Public Sans Medium"/>
                <a:cs typeface="Public Sans Medium"/>
                <a:sym typeface="Public Sans Medium"/>
              </a:rPr>
              <a:t>lable cloud infrastructure will ensure consistent performance and support real-time analytics as user numbers grow..</a:t>
            </a:r>
          </a:p>
        </p:txBody>
      </p:sp>
      <p:sp>
        <p:nvSpPr>
          <p:cNvPr name="TextBox 26" id="26"/>
          <p:cNvSpPr txBox="true"/>
          <p:nvPr/>
        </p:nvSpPr>
        <p:spPr>
          <a:xfrm rot="0">
            <a:off x="1958321" y="5679648"/>
            <a:ext cx="2596765" cy="459107"/>
          </a:xfrm>
          <a:prstGeom prst="rect">
            <a:avLst/>
          </a:prstGeom>
        </p:spPr>
        <p:txBody>
          <a:bodyPr anchor="t" rtlCol="false" tIns="0" lIns="0" bIns="0" rIns="0">
            <a:spAutoFit/>
          </a:bodyPr>
          <a:lstStyle/>
          <a:p>
            <a:pPr algn="ctr">
              <a:lnSpc>
                <a:spcPts val="3360"/>
              </a:lnSpc>
            </a:pPr>
            <a:r>
              <a:rPr lang="en-US" sz="3500" spc="-287">
                <a:solidFill>
                  <a:srgbClr val="F1F0EC"/>
                </a:solidFill>
                <a:latin typeface="Public Sans"/>
                <a:ea typeface="Public Sans"/>
                <a:cs typeface="Public Sans"/>
                <a:sym typeface="Public Sans"/>
              </a:rPr>
              <a:t>Scalability :</a:t>
            </a:r>
          </a:p>
        </p:txBody>
      </p:sp>
      <p:sp>
        <p:nvSpPr>
          <p:cNvPr name="TextBox 27" id="27"/>
          <p:cNvSpPr txBox="true"/>
          <p:nvPr/>
        </p:nvSpPr>
        <p:spPr>
          <a:xfrm rot="0">
            <a:off x="13233606" y="6405454"/>
            <a:ext cx="3549470" cy="2606040"/>
          </a:xfrm>
          <a:prstGeom prst="rect">
            <a:avLst/>
          </a:prstGeom>
        </p:spPr>
        <p:txBody>
          <a:bodyPr anchor="t" rtlCol="false" tIns="0" lIns="0" bIns="0" rIns="0">
            <a:spAutoFit/>
          </a:bodyPr>
          <a:lstStyle/>
          <a:p>
            <a:pPr algn="just" marL="0" indent="0" lvl="0">
              <a:lnSpc>
                <a:spcPts val="2969"/>
              </a:lnSpc>
              <a:spcBef>
                <a:spcPct val="0"/>
              </a:spcBef>
            </a:pPr>
            <a:r>
              <a:rPr lang="en-US" b="true" sz="2199" spc="131">
                <a:solidFill>
                  <a:srgbClr val="F1F0EC"/>
                </a:solidFill>
                <a:latin typeface="Public Sans Medium"/>
                <a:ea typeface="Public Sans Medium"/>
                <a:cs typeface="Public Sans Medium"/>
                <a:sym typeface="Public Sans Medium"/>
              </a:rPr>
              <a:t>Th</a:t>
            </a:r>
            <a:r>
              <a:rPr lang="en-US" b="true" sz="2199" spc="131" u="none">
                <a:solidFill>
                  <a:srgbClr val="F1F0EC"/>
                </a:solidFill>
                <a:latin typeface="Public Sans Medium"/>
                <a:ea typeface="Public Sans Medium"/>
                <a:cs typeface="Public Sans Medium"/>
                <a:sym typeface="Public Sans Medium"/>
              </a:rPr>
              <a:t>is approach can also apply to mobile payments, fraud detection, investment analysis, and customer segmentation in various industries. </a:t>
            </a:r>
          </a:p>
        </p:txBody>
      </p:sp>
      <p:sp>
        <p:nvSpPr>
          <p:cNvPr name="TextBox 28" id="28"/>
          <p:cNvSpPr txBox="true"/>
          <p:nvPr/>
        </p:nvSpPr>
        <p:spPr>
          <a:xfrm rot="0">
            <a:off x="13288573" y="5498674"/>
            <a:ext cx="3439536" cy="878205"/>
          </a:xfrm>
          <a:prstGeom prst="rect">
            <a:avLst/>
          </a:prstGeom>
        </p:spPr>
        <p:txBody>
          <a:bodyPr anchor="t" rtlCol="false" tIns="0" lIns="0" bIns="0" rIns="0">
            <a:spAutoFit/>
          </a:bodyPr>
          <a:lstStyle/>
          <a:p>
            <a:pPr algn="ctr">
              <a:lnSpc>
                <a:spcPts val="3360"/>
              </a:lnSpc>
            </a:pPr>
            <a:r>
              <a:rPr lang="en-US" sz="3500" spc="-287">
                <a:solidFill>
                  <a:srgbClr val="F1F0EC"/>
                </a:solidFill>
                <a:latin typeface="Public Sans"/>
                <a:ea typeface="Public Sans"/>
                <a:cs typeface="Public Sans"/>
                <a:sym typeface="Public Sans"/>
              </a:rPr>
              <a:t>Domain  Adaptation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33924" y="6971250"/>
            <a:ext cx="21755848" cy="4174349"/>
            <a:chOff x="0" y="0"/>
            <a:chExt cx="7796805" cy="1495993"/>
          </a:xfrm>
        </p:grpSpPr>
        <p:sp>
          <p:nvSpPr>
            <p:cNvPr name="Freeform 3" id="3"/>
            <p:cNvSpPr/>
            <p:nvPr/>
          </p:nvSpPr>
          <p:spPr>
            <a:xfrm flipH="false" flipV="false" rot="0">
              <a:off x="0" y="0"/>
              <a:ext cx="7796805" cy="1495993"/>
            </a:xfrm>
            <a:custGeom>
              <a:avLst/>
              <a:gdLst/>
              <a:ahLst/>
              <a:cxnLst/>
              <a:rect r="r" b="b" t="t" l="l"/>
              <a:pathLst>
                <a:path h="1495993" w="7796805">
                  <a:moveTo>
                    <a:pt x="0" y="0"/>
                  </a:moveTo>
                  <a:lnTo>
                    <a:pt x="7796805" y="0"/>
                  </a:lnTo>
                  <a:lnTo>
                    <a:pt x="7796805" y="1495993"/>
                  </a:lnTo>
                  <a:lnTo>
                    <a:pt x="0" y="1495993"/>
                  </a:lnTo>
                  <a:close/>
                </a:path>
              </a:pathLst>
            </a:custGeom>
            <a:solidFill>
              <a:srgbClr val="3A855D"/>
            </a:solidFill>
          </p:spPr>
        </p:sp>
        <p:sp>
          <p:nvSpPr>
            <p:cNvPr name="TextBox 4" id="4"/>
            <p:cNvSpPr txBox="true"/>
            <p:nvPr/>
          </p:nvSpPr>
          <p:spPr>
            <a:xfrm>
              <a:off x="0" y="-28575"/>
              <a:ext cx="7796805" cy="1524568"/>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908245" y="5376693"/>
            <a:ext cx="20104489" cy="5523017"/>
          </a:xfrm>
          <a:custGeom>
            <a:avLst/>
            <a:gdLst/>
            <a:ahLst/>
            <a:cxnLst/>
            <a:rect r="r" b="b" t="t" l="l"/>
            <a:pathLst>
              <a:path h="5523017" w="20104489">
                <a:moveTo>
                  <a:pt x="0" y="0"/>
                </a:moveTo>
                <a:lnTo>
                  <a:pt x="20104490" y="0"/>
                </a:lnTo>
                <a:lnTo>
                  <a:pt x="20104490" y="5523017"/>
                </a:lnTo>
                <a:lnTo>
                  <a:pt x="0" y="5523017"/>
                </a:lnTo>
                <a:lnTo>
                  <a:pt x="0" y="0"/>
                </a:lnTo>
                <a:close/>
              </a:path>
            </a:pathLst>
          </a:custGeom>
          <a:blipFill>
            <a:blip r:embed="rId2"/>
            <a:stretch>
              <a:fillRect l="0" t="-144363" r="-9035" b="-20568"/>
            </a:stretch>
          </a:blipFill>
        </p:spPr>
      </p:sp>
      <p:sp>
        <p:nvSpPr>
          <p:cNvPr name="TextBox 6" id="6"/>
          <p:cNvSpPr txBox="true"/>
          <p:nvPr/>
        </p:nvSpPr>
        <p:spPr>
          <a:xfrm rot="0">
            <a:off x="3597139" y="1892358"/>
            <a:ext cx="11093721" cy="1945142"/>
          </a:xfrm>
          <a:prstGeom prst="rect">
            <a:avLst/>
          </a:prstGeom>
        </p:spPr>
        <p:txBody>
          <a:bodyPr anchor="t" rtlCol="false" tIns="0" lIns="0" bIns="0" rIns="0">
            <a:spAutoFit/>
          </a:bodyPr>
          <a:lstStyle/>
          <a:p>
            <a:pPr algn="ctr">
              <a:lnSpc>
                <a:spcPts val="13883"/>
              </a:lnSpc>
            </a:pPr>
            <a:r>
              <a:rPr lang="en-US" sz="15957" spc="-1308">
                <a:solidFill>
                  <a:srgbClr val="3A855D"/>
                </a:solidFill>
                <a:latin typeface="Public Sans"/>
                <a:ea typeface="Public Sans"/>
                <a:cs typeface="Public Sans"/>
                <a:sym typeface="Public Sans"/>
              </a:rPr>
              <a:t>Thank you !</a:t>
            </a:r>
          </a:p>
        </p:txBody>
      </p:sp>
      <p:sp>
        <p:nvSpPr>
          <p:cNvPr name="Freeform 7" id="7"/>
          <p:cNvSpPr/>
          <p:nvPr/>
        </p:nvSpPr>
        <p:spPr>
          <a:xfrm flipH="false" flipV="false" rot="0">
            <a:off x="16914402" y="3224371"/>
            <a:ext cx="1703043" cy="2771224"/>
          </a:xfrm>
          <a:custGeom>
            <a:avLst/>
            <a:gdLst/>
            <a:ahLst/>
            <a:cxnLst/>
            <a:rect r="r" b="b" t="t" l="l"/>
            <a:pathLst>
              <a:path h="2771224" w="1703043">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7392287">
            <a:off x="-1104276" y="-395603"/>
            <a:ext cx="3383874" cy="2848607"/>
          </a:xfrm>
          <a:custGeom>
            <a:avLst/>
            <a:gdLst/>
            <a:ahLst/>
            <a:cxnLst/>
            <a:rect r="r" b="b" t="t" l="l"/>
            <a:pathLst>
              <a:path h="2848607" w="3383874">
                <a:moveTo>
                  <a:pt x="0" y="0"/>
                </a:moveTo>
                <a:lnTo>
                  <a:pt x="3383875" y="0"/>
                </a:lnTo>
                <a:lnTo>
                  <a:pt x="3383875" y="2848606"/>
                </a:lnTo>
                <a:lnTo>
                  <a:pt x="0" y="28486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948267" y="1160677"/>
            <a:ext cx="8339733" cy="11435012"/>
            <a:chOff x="0" y="0"/>
            <a:chExt cx="2196473" cy="3011690"/>
          </a:xfrm>
        </p:grpSpPr>
        <p:sp>
          <p:nvSpPr>
            <p:cNvPr name="Freeform 3" id="3"/>
            <p:cNvSpPr/>
            <p:nvPr/>
          </p:nvSpPr>
          <p:spPr>
            <a:xfrm flipH="false" flipV="false" rot="0">
              <a:off x="0" y="0"/>
              <a:ext cx="2196473" cy="3011690"/>
            </a:xfrm>
            <a:custGeom>
              <a:avLst/>
              <a:gdLst/>
              <a:ahLst/>
              <a:cxnLst/>
              <a:rect r="r" b="b" t="t" l="l"/>
              <a:pathLst>
                <a:path h="3011690" w="2196473">
                  <a:moveTo>
                    <a:pt x="0" y="0"/>
                  </a:moveTo>
                  <a:lnTo>
                    <a:pt x="2196473" y="0"/>
                  </a:lnTo>
                  <a:lnTo>
                    <a:pt x="2196473" y="3011690"/>
                  </a:lnTo>
                  <a:lnTo>
                    <a:pt x="0" y="3011690"/>
                  </a:lnTo>
                  <a:close/>
                </a:path>
              </a:pathLst>
            </a:custGeom>
            <a:solidFill>
              <a:srgbClr val="3A855D"/>
            </a:solidFill>
          </p:spPr>
        </p:sp>
        <p:sp>
          <p:nvSpPr>
            <p:cNvPr name="TextBox 4" id="4"/>
            <p:cNvSpPr txBox="true"/>
            <p:nvPr/>
          </p:nvSpPr>
          <p:spPr>
            <a:xfrm>
              <a:off x="0" y="85725"/>
              <a:ext cx="2196473" cy="2925965"/>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2252353" y="2763383"/>
            <a:ext cx="5006947" cy="4114800"/>
          </a:xfrm>
          <a:custGeom>
            <a:avLst/>
            <a:gdLst/>
            <a:ahLst/>
            <a:cxnLst/>
            <a:rect r="r" b="b" t="t" l="l"/>
            <a:pathLst>
              <a:path h="4114800" w="5006947">
                <a:moveTo>
                  <a:pt x="0" y="0"/>
                </a:moveTo>
                <a:lnTo>
                  <a:pt x="5006947" y="0"/>
                </a:lnTo>
                <a:lnTo>
                  <a:pt x="50069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23925" y="981075"/>
            <a:ext cx="8261242" cy="1169665"/>
          </a:xfrm>
          <a:prstGeom prst="rect">
            <a:avLst/>
          </a:prstGeom>
        </p:spPr>
        <p:txBody>
          <a:bodyPr anchor="t" rtlCol="false" tIns="0" lIns="0" bIns="0" rIns="0">
            <a:spAutoFit/>
          </a:bodyPr>
          <a:lstStyle/>
          <a:p>
            <a:pPr algn="l">
              <a:lnSpc>
                <a:spcPts val="8639"/>
              </a:lnSpc>
            </a:pPr>
            <a:r>
              <a:rPr lang="en-US" sz="8999" spc="-737">
                <a:solidFill>
                  <a:srgbClr val="3A855D"/>
                </a:solidFill>
                <a:latin typeface="Nunito"/>
                <a:ea typeface="Nunito"/>
                <a:cs typeface="Nunito"/>
                <a:sym typeface="Nunito"/>
              </a:rPr>
              <a:t>Data Description </a:t>
            </a:r>
          </a:p>
        </p:txBody>
      </p:sp>
      <p:sp>
        <p:nvSpPr>
          <p:cNvPr name="TextBox 7" id="7"/>
          <p:cNvSpPr txBox="true"/>
          <p:nvPr/>
        </p:nvSpPr>
        <p:spPr>
          <a:xfrm rot="0">
            <a:off x="1028700" y="2455162"/>
            <a:ext cx="8543959" cy="7076575"/>
          </a:xfrm>
          <a:prstGeom prst="rect">
            <a:avLst/>
          </a:prstGeom>
        </p:spPr>
        <p:txBody>
          <a:bodyPr anchor="t" rtlCol="false" tIns="0" lIns="0" bIns="0" rIns="0">
            <a:spAutoFit/>
          </a:bodyPr>
          <a:lstStyle/>
          <a:p>
            <a:pPr algn="l" marL="0" indent="0" lvl="0">
              <a:lnSpc>
                <a:spcPts val="3545"/>
              </a:lnSpc>
              <a:spcBef>
                <a:spcPct val="0"/>
              </a:spcBef>
            </a:pPr>
            <a:r>
              <a:rPr lang="en-US" b="true" sz="2626" spc="157">
                <a:solidFill>
                  <a:srgbClr val="3A855D"/>
                </a:solidFill>
                <a:latin typeface="Nunito Medium"/>
                <a:ea typeface="Nunito Medium"/>
                <a:cs typeface="Nunito Medium"/>
                <a:sym typeface="Nunito Medium"/>
              </a:rPr>
              <a:t>The datas</a:t>
            </a:r>
            <a:r>
              <a:rPr lang="en-US" b="true" sz="2626" spc="157" u="none">
                <a:solidFill>
                  <a:srgbClr val="3A855D"/>
                </a:solidFill>
                <a:latin typeface="Nunito Medium"/>
                <a:ea typeface="Nunito Medium"/>
                <a:cs typeface="Nunito Medium"/>
                <a:sym typeface="Nunito Medium"/>
              </a:rPr>
              <a:t>et presents an extensive collection of around 2.71 crore credit card transactions, sourced from IBM's financial database. The data covers 2000 consumers resident in the United States, but who travel the world. The data also covers decades of purchases, and includes multiple cards from many of the consumers. </a:t>
            </a:r>
          </a:p>
          <a:p>
            <a:pPr algn="l" marL="0" indent="0" lvl="0">
              <a:lnSpc>
                <a:spcPts val="3545"/>
              </a:lnSpc>
              <a:spcBef>
                <a:spcPct val="0"/>
              </a:spcBef>
            </a:pPr>
            <a:r>
              <a:rPr lang="en-US" b="true" sz="2626" spc="157" u="none">
                <a:solidFill>
                  <a:srgbClr val="3A855D"/>
                </a:solidFill>
                <a:latin typeface="Nunito Bold"/>
                <a:ea typeface="Nunito Bold"/>
                <a:cs typeface="Nunito Bold"/>
                <a:sym typeface="Nunito Bold"/>
              </a:rPr>
              <a:t>Dataset:</a:t>
            </a:r>
          </a:p>
          <a:p>
            <a:pPr algn="l" marL="0" indent="0" lvl="0">
              <a:lnSpc>
                <a:spcPts val="3545"/>
              </a:lnSpc>
              <a:spcBef>
                <a:spcPct val="0"/>
              </a:spcBef>
            </a:pPr>
          </a:p>
          <a:p>
            <a:pPr algn="l" marL="567001" indent="-283501" lvl="1">
              <a:lnSpc>
                <a:spcPts val="3545"/>
              </a:lnSpc>
              <a:buFont typeface="Arial"/>
              <a:buChar char="•"/>
            </a:pPr>
            <a:r>
              <a:rPr lang="en-US" b="true" sz="2626" spc="157" u="none">
                <a:solidFill>
                  <a:srgbClr val="3A855D"/>
                </a:solidFill>
                <a:latin typeface="Nunito Medium"/>
                <a:ea typeface="Nunito Medium"/>
                <a:cs typeface="Nunito Medium"/>
                <a:sym typeface="Nunito Medium"/>
              </a:rPr>
              <a:t>sd254_cards.csv (Credit Card Information)</a:t>
            </a:r>
          </a:p>
          <a:p>
            <a:pPr algn="l" marL="567001" indent="-283501" lvl="1">
              <a:lnSpc>
                <a:spcPts val="3545"/>
              </a:lnSpc>
              <a:buFont typeface="Arial"/>
              <a:buChar char="•"/>
            </a:pPr>
            <a:r>
              <a:rPr lang="en-US" b="true" sz="2626" spc="157" u="none">
                <a:solidFill>
                  <a:srgbClr val="3A855D"/>
                </a:solidFill>
                <a:latin typeface="Nunito Medium"/>
                <a:ea typeface="Nunito Medium"/>
                <a:cs typeface="Nunito Medium"/>
                <a:sym typeface="Nunito Medium"/>
              </a:rPr>
              <a:t>sd254_users.csv (User Demographics and Financial Info)</a:t>
            </a:r>
          </a:p>
          <a:p>
            <a:pPr algn="l" marL="567001" indent="-283501" lvl="1">
              <a:lnSpc>
                <a:spcPts val="3545"/>
              </a:lnSpc>
              <a:buFont typeface="Arial"/>
              <a:buChar char="•"/>
            </a:pPr>
            <a:r>
              <a:rPr lang="en-US" b="true" sz="2626" spc="157" u="none">
                <a:solidFill>
                  <a:srgbClr val="3A855D"/>
                </a:solidFill>
                <a:latin typeface="Nunito Medium"/>
                <a:ea typeface="Nunito Medium"/>
                <a:cs typeface="Nunito Medium"/>
                <a:sym typeface="Nunito Medium"/>
              </a:rPr>
              <a:t>User_credit_card_transactions.csv (Transaction Logs)</a:t>
            </a:r>
          </a:p>
          <a:p>
            <a:pPr algn="l" marL="0" indent="0" lvl="0">
              <a:lnSpc>
                <a:spcPts val="3275"/>
              </a:lnSpc>
              <a:spcBef>
                <a:spcPct val="0"/>
              </a:spcBef>
            </a:pPr>
          </a:p>
          <a:p>
            <a:pPr algn="l" marL="0" indent="0" lvl="0">
              <a:lnSpc>
                <a:spcPts val="327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631580" y="-524970"/>
            <a:ext cx="21116641" cy="11774975"/>
            <a:chOff x="0" y="0"/>
            <a:chExt cx="5561585" cy="3101228"/>
          </a:xfrm>
        </p:grpSpPr>
        <p:sp>
          <p:nvSpPr>
            <p:cNvPr name="Freeform 3" id="3"/>
            <p:cNvSpPr/>
            <p:nvPr/>
          </p:nvSpPr>
          <p:spPr>
            <a:xfrm flipH="false" flipV="false" rot="0">
              <a:off x="0" y="0"/>
              <a:ext cx="5561585" cy="3101228"/>
            </a:xfrm>
            <a:custGeom>
              <a:avLst/>
              <a:gdLst/>
              <a:ahLst/>
              <a:cxnLst/>
              <a:rect r="r" b="b" t="t" l="l"/>
              <a:pathLst>
                <a:path h="3101228" w="5561585">
                  <a:moveTo>
                    <a:pt x="0" y="0"/>
                  </a:moveTo>
                  <a:lnTo>
                    <a:pt x="5561585" y="0"/>
                  </a:lnTo>
                  <a:lnTo>
                    <a:pt x="5561585" y="3101228"/>
                  </a:lnTo>
                  <a:lnTo>
                    <a:pt x="0" y="3101228"/>
                  </a:lnTo>
                  <a:close/>
                </a:path>
              </a:pathLst>
            </a:custGeom>
            <a:solidFill>
              <a:srgbClr val="3A855D"/>
            </a:solidFill>
          </p:spPr>
        </p:sp>
        <p:sp>
          <p:nvSpPr>
            <p:cNvPr name="TextBox 4" id="4"/>
            <p:cNvSpPr txBox="true"/>
            <p:nvPr/>
          </p:nvSpPr>
          <p:spPr>
            <a:xfrm>
              <a:off x="0" y="85725"/>
              <a:ext cx="5561585" cy="301550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3843157" y="458265"/>
            <a:ext cx="1897702" cy="1866649"/>
          </a:xfrm>
          <a:custGeom>
            <a:avLst/>
            <a:gdLst/>
            <a:ahLst/>
            <a:cxnLst/>
            <a:rect r="r" b="b" t="t" l="l"/>
            <a:pathLst>
              <a:path h="1866649" w="1897702">
                <a:moveTo>
                  <a:pt x="0" y="0"/>
                </a:moveTo>
                <a:lnTo>
                  <a:pt x="1897702" y="0"/>
                </a:lnTo>
                <a:lnTo>
                  <a:pt x="1897702" y="1866649"/>
                </a:lnTo>
                <a:lnTo>
                  <a:pt x="0" y="18666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48140" y="3123140"/>
            <a:ext cx="16791720" cy="5734569"/>
          </a:xfrm>
          <a:custGeom>
            <a:avLst/>
            <a:gdLst/>
            <a:ahLst/>
            <a:cxnLst/>
            <a:rect r="r" b="b" t="t" l="l"/>
            <a:pathLst>
              <a:path h="5734569" w="16791720">
                <a:moveTo>
                  <a:pt x="0" y="0"/>
                </a:moveTo>
                <a:lnTo>
                  <a:pt x="16791720" y="0"/>
                </a:lnTo>
                <a:lnTo>
                  <a:pt x="16791720" y="5734569"/>
                </a:lnTo>
                <a:lnTo>
                  <a:pt x="0" y="5734569"/>
                </a:lnTo>
                <a:lnTo>
                  <a:pt x="0" y="0"/>
                </a:lnTo>
                <a:close/>
              </a:path>
            </a:pathLst>
          </a:custGeom>
          <a:blipFill>
            <a:blip r:embed="rId4"/>
            <a:stretch>
              <a:fillRect l="-222" t="0" r="-222" b="0"/>
            </a:stretch>
          </a:blipFill>
        </p:spPr>
      </p:sp>
      <p:sp>
        <p:nvSpPr>
          <p:cNvPr name="TextBox 7" id="7"/>
          <p:cNvSpPr txBox="true"/>
          <p:nvPr/>
        </p:nvSpPr>
        <p:spPr>
          <a:xfrm rot="0">
            <a:off x="2421188" y="1215783"/>
            <a:ext cx="12980420" cy="680980"/>
          </a:xfrm>
          <a:prstGeom prst="rect">
            <a:avLst/>
          </a:prstGeom>
        </p:spPr>
        <p:txBody>
          <a:bodyPr anchor="t" rtlCol="false" tIns="0" lIns="0" bIns="0" rIns="0">
            <a:spAutoFit/>
          </a:bodyPr>
          <a:lstStyle/>
          <a:p>
            <a:pPr algn="ctr">
              <a:lnSpc>
                <a:spcPts val="5515"/>
              </a:lnSpc>
              <a:spcBef>
                <a:spcPct val="0"/>
              </a:spcBef>
            </a:pPr>
            <a:r>
              <a:rPr lang="en-US" sz="3939" spc="-323">
                <a:solidFill>
                  <a:srgbClr val="F1F0EC"/>
                </a:solidFill>
                <a:latin typeface="Nunito"/>
                <a:ea typeface="Nunito"/>
                <a:cs typeface="Nunito"/>
                <a:sym typeface="Nunito"/>
              </a:rPr>
              <a:t>User Demographics and Financial Information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0" y="-158727"/>
            <a:ext cx="18498034" cy="10445727"/>
            <a:chOff x="0" y="0"/>
            <a:chExt cx="4871910" cy="2751138"/>
          </a:xfrm>
        </p:grpSpPr>
        <p:sp>
          <p:nvSpPr>
            <p:cNvPr name="Freeform 3" id="3"/>
            <p:cNvSpPr/>
            <p:nvPr/>
          </p:nvSpPr>
          <p:spPr>
            <a:xfrm flipH="false" flipV="false" rot="0">
              <a:off x="0" y="0"/>
              <a:ext cx="4871910" cy="2751138"/>
            </a:xfrm>
            <a:custGeom>
              <a:avLst/>
              <a:gdLst/>
              <a:ahLst/>
              <a:cxnLst/>
              <a:rect r="r" b="b" t="t" l="l"/>
              <a:pathLst>
                <a:path h="2751138" w="4871910">
                  <a:moveTo>
                    <a:pt x="0" y="0"/>
                  </a:moveTo>
                  <a:lnTo>
                    <a:pt x="4871910" y="0"/>
                  </a:lnTo>
                  <a:lnTo>
                    <a:pt x="4871910" y="2751138"/>
                  </a:lnTo>
                  <a:lnTo>
                    <a:pt x="0" y="2751138"/>
                  </a:lnTo>
                  <a:close/>
                </a:path>
              </a:pathLst>
            </a:custGeom>
            <a:solidFill>
              <a:srgbClr val="3A855D"/>
            </a:solidFill>
          </p:spPr>
        </p:sp>
        <p:sp>
          <p:nvSpPr>
            <p:cNvPr name="TextBox 4" id="4"/>
            <p:cNvSpPr txBox="true"/>
            <p:nvPr/>
          </p:nvSpPr>
          <p:spPr>
            <a:xfrm>
              <a:off x="0" y="85725"/>
              <a:ext cx="4871910" cy="2665413"/>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215350" y="1912692"/>
            <a:ext cx="15889322" cy="7287766"/>
          </a:xfrm>
          <a:custGeom>
            <a:avLst/>
            <a:gdLst/>
            <a:ahLst/>
            <a:cxnLst/>
            <a:rect r="r" b="b" t="t" l="l"/>
            <a:pathLst>
              <a:path h="7287766" w="15889322">
                <a:moveTo>
                  <a:pt x="0" y="0"/>
                </a:moveTo>
                <a:lnTo>
                  <a:pt x="15889322" y="0"/>
                </a:lnTo>
                <a:lnTo>
                  <a:pt x="15889322" y="7287766"/>
                </a:lnTo>
                <a:lnTo>
                  <a:pt x="0" y="7287766"/>
                </a:lnTo>
                <a:lnTo>
                  <a:pt x="0" y="0"/>
                </a:lnTo>
                <a:close/>
              </a:path>
            </a:pathLst>
          </a:custGeom>
          <a:blipFill>
            <a:blip r:embed="rId2"/>
            <a:stretch>
              <a:fillRect l="0" t="0" r="-1120" b="-11337"/>
            </a:stretch>
          </a:blipFill>
        </p:spPr>
      </p:sp>
      <p:sp>
        <p:nvSpPr>
          <p:cNvPr name="Freeform 6" id="6"/>
          <p:cNvSpPr/>
          <p:nvPr/>
        </p:nvSpPr>
        <p:spPr>
          <a:xfrm flipH="false" flipV="false" rot="0">
            <a:off x="11996370" y="317990"/>
            <a:ext cx="1386894" cy="1374285"/>
          </a:xfrm>
          <a:custGeom>
            <a:avLst/>
            <a:gdLst/>
            <a:ahLst/>
            <a:cxnLst/>
            <a:rect r="r" b="b" t="t" l="l"/>
            <a:pathLst>
              <a:path h="1374285" w="1386894">
                <a:moveTo>
                  <a:pt x="0" y="0"/>
                </a:moveTo>
                <a:lnTo>
                  <a:pt x="1386894" y="0"/>
                </a:lnTo>
                <a:lnTo>
                  <a:pt x="1386894" y="1374285"/>
                </a:lnTo>
                <a:lnTo>
                  <a:pt x="0" y="1374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961451" y="971550"/>
            <a:ext cx="4575131" cy="587375"/>
          </a:xfrm>
          <a:prstGeom prst="rect">
            <a:avLst/>
          </a:prstGeom>
        </p:spPr>
        <p:txBody>
          <a:bodyPr anchor="t" rtlCol="false" tIns="0" lIns="0" bIns="0" rIns="0">
            <a:spAutoFit/>
          </a:bodyPr>
          <a:lstStyle/>
          <a:p>
            <a:pPr algn="ctr">
              <a:lnSpc>
                <a:spcPts val="4899"/>
              </a:lnSpc>
              <a:spcBef>
                <a:spcPct val="0"/>
              </a:spcBef>
            </a:pPr>
            <a:r>
              <a:rPr lang="en-US" sz="3499" spc="-286">
                <a:solidFill>
                  <a:srgbClr val="F1F0EC"/>
                </a:solidFill>
                <a:latin typeface="Nunito"/>
                <a:ea typeface="Nunito"/>
                <a:cs typeface="Nunito"/>
                <a:sym typeface="Nunito"/>
              </a:rPr>
              <a:t>Credit Card Information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45094" y="-946578"/>
            <a:ext cx="19023208" cy="12382746"/>
            <a:chOff x="0" y="0"/>
            <a:chExt cx="5010228" cy="3261299"/>
          </a:xfrm>
        </p:grpSpPr>
        <p:sp>
          <p:nvSpPr>
            <p:cNvPr name="Freeform 3" id="3"/>
            <p:cNvSpPr/>
            <p:nvPr/>
          </p:nvSpPr>
          <p:spPr>
            <a:xfrm flipH="false" flipV="false" rot="0">
              <a:off x="0" y="0"/>
              <a:ext cx="5010228" cy="3261299"/>
            </a:xfrm>
            <a:custGeom>
              <a:avLst/>
              <a:gdLst/>
              <a:ahLst/>
              <a:cxnLst/>
              <a:rect r="r" b="b" t="t" l="l"/>
              <a:pathLst>
                <a:path h="3261299" w="5010228">
                  <a:moveTo>
                    <a:pt x="0" y="0"/>
                  </a:moveTo>
                  <a:lnTo>
                    <a:pt x="5010228" y="0"/>
                  </a:lnTo>
                  <a:lnTo>
                    <a:pt x="5010228" y="3261299"/>
                  </a:lnTo>
                  <a:lnTo>
                    <a:pt x="0" y="3261299"/>
                  </a:lnTo>
                  <a:close/>
                </a:path>
              </a:pathLst>
            </a:custGeom>
            <a:solidFill>
              <a:srgbClr val="3A855D"/>
            </a:solidFill>
          </p:spPr>
        </p:sp>
        <p:sp>
          <p:nvSpPr>
            <p:cNvPr name="TextBox 4" id="4"/>
            <p:cNvSpPr txBox="true"/>
            <p:nvPr/>
          </p:nvSpPr>
          <p:spPr>
            <a:xfrm>
              <a:off x="0" y="85725"/>
              <a:ext cx="5010228" cy="3175574"/>
            </a:xfrm>
            <a:prstGeom prst="rect">
              <a:avLst/>
            </a:prstGeom>
          </p:spPr>
          <p:txBody>
            <a:bodyPr anchor="ctr" rtlCol="false" tIns="50800" lIns="50800" bIns="50800" rIns="50800"/>
            <a:lstStyle/>
            <a:p>
              <a:pPr algn="ctr">
                <a:lnSpc>
                  <a:spcPts val="1925"/>
                </a:lnSpc>
              </a:pPr>
            </a:p>
          </p:txBody>
        </p:sp>
      </p:grpSp>
      <p:sp>
        <p:nvSpPr>
          <p:cNvPr name="Freeform 5" id="5"/>
          <p:cNvSpPr/>
          <p:nvPr/>
        </p:nvSpPr>
        <p:spPr>
          <a:xfrm flipH="false" flipV="false" rot="0">
            <a:off x="1605773" y="2455695"/>
            <a:ext cx="15121473" cy="7212196"/>
          </a:xfrm>
          <a:custGeom>
            <a:avLst/>
            <a:gdLst/>
            <a:ahLst/>
            <a:cxnLst/>
            <a:rect r="r" b="b" t="t" l="l"/>
            <a:pathLst>
              <a:path h="7212196" w="15121473">
                <a:moveTo>
                  <a:pt x="0" y="0"/>
                </a:moveTo>
                <a:lnTo>
                  <a:pt x="15121474" y="0"/>
                </a:lnTo>
                <a:lnTo>
                  <a:pt x="15121474" y="7212196"/>
                </a:lnTo>
                <a:lnTo>
                  <a:pt x="0" y="7212196"/>
                </a:lnTo>
                <a:lnTo>
                  <a:pt x="0" y="0"/>
                </a:lnTo>
                <a:close/>
              </a:path>
            </a:pathLst>
          </a:custGeom>
          <a:blipFill>
            <a:blip r:embed="rId2"/>
            <a:stretch>
              <a:fillRect l="0" t="-377" r="0" b="0"/>
            </a:stretch>
          </a:blipFill>
        </p:spPr>
      </p:sp>
      <p:sp>
        <p:nvSpPr>
          <p:cNvPr name="TextBox 6" id="6"/>
          <p:cNvSpPr txBox="true"/>
          <p:nvPr/>
        </p:nvSpPr>
        <p:spPr>
          <a:xfrm rot="0">
            <a:off x="7193220" y="933450"/>
            <a:ext cx="3901559" cy="837566"/>
          </a:xfrm>
          <a:prstGeom prst="rect">
            <a:avLst/>
          </a:prstGeom>
        </p:spPr>
        <p:txBody>
          <a:bodyPr anchor="t" rtlCol="false" tIns="0" lIns="0" bIns="0" rIns="0">
            <a:spAutoFit/>
          </a:bodyPr>
          <a:lstStyle/>
          <a:p>
            <a:pPr algn="ctr">
              <a:lnSpc>
                <a:spcPts val="6859"/>
              </a:lnSpc>
              <a:spcBef>
                <a:spcPct val="0"/>
              </a:spcBef>
            </a:pPr>
            <a:r>
              <a:rPr lang="en-US" sz="4899" spc="-401">
                <a:solidFill>
                  <a:srgbClr val="F1F0EC"/>
                </a:solidFill>
                <a:latin typeface="Nunito"/>
                <a:ea typeface="Nunito"/>
                <a:cs typeface="Nunito"/>
                <a:sym typeface="Nunito"/>
              </a:rPr>
              <a:t>Transaction Logs</a:t>
            </a:r>
          </a:p>
        </p:txBody>
      </p:sp>
      <p:sp>
        <p:nvSpPr>
          <p:cNvPr name="Freeform 7" id="7"/>
          <p:cNvSpPr/>
          <p:nvPr/>
        </p:nvSpPr>
        <p:spPr>
          <a:xfrm flipH="false" flipV="false" rot="2092789">
            <a:off x="-263179" y="35497"/>
            <a:ext cx="2876267" cy="1190055"/>
          </a:xfrm>
          <a:custGeom>
            <a:avLst/>
            <a:gdLst/>
            <a:ahLst/>
            <a:cxnLst/>
            <a:rect r="r" b="b" t="t" l="l"/>
            <a:pathLst>
              <a:path h="1190055" w="2876267">
                <a:moveTo>
                  <a:pt x="0" y="0"/>
                </a:moveTo>
                <a:lnTo>
                  <a:pt x="2876267" y="0"/>
                </a:lnTo>
                <a:lnTo>
                  <a:pt x="2876267" y="1190056"/>
                </a:lnTo>
                <a:lnTo>
                  <a:pt x="0" y="1190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92694" y="-794178"/>
            <a:ext cx="19023208" cy="12382746"/>
            <a:chOff x="0" y="0"/>
            <a:chExt cx="5010228" cy="3261299"/>
          </a:xfrm>
        </p:grpSpPr>
        <p:sp>
          <p:nvSpPr>
            <p:cNvPr name="Freeform 9" id="9"/>
            <p:cNvSpPr/>
            <p:nvPr/>
          </p:nvSpPr>
          <p:spPr>
            <a:xfrm flipH="false" flipV="false" rot="0">
              <a:off x="0" y="0"/>
              <a:ext cx="5010228" cy="3261299"/>
            </a:xfrm>
            <a:custGeom>
              <a:avLst/>
              <a:gdLst/>
              <a:ahLst/>
              <a:cxnLst/>
              <a:rect r="r" b="b" t="t" l="l"/>
              <a:pathLst>
                <a:path h="3261299" w="5010228">
                  <a:moveTo>
                    <a:pt x="0" y="0"/>
                  </a:moveTo>
                  <a:lnTo>
                    <a:pt x="5010228" y="0"/>
                  </a:lnTo>
                  <a:lnTo>
                    <a:pt x="5010228" y="3261299"/>
                  </a:lnTo>
                  <a:lnTo>
                    <a:pt x="0" y="3261299"/>
                  </a:lnTo>
                  <a:close/>
                </a:path>
              </a:pathLst>
            </a:custGeom>
            <a:solidFill>
              <a:srgbClr val="3A855D"/>
            </a:solidFill>
          </p:spPr>
        </p:sp>
        <p:sp>
          <p:nvSpPr>
            <p:cNvPr name="TextBox 10" id="10"/>
            <p:cNvSpPr txBox="true"/>
            <p:nvPr/>
          </p:nvSpPr>
          <p:spPr>
            <a:xfrm>
              <a:off x="0" y="85725"/>
              <a:ext cx="5010228" cy="3175574"/>
            </a:xfrm>
            <a:prstGeom prst="rect">
              <a:avLst/>
            </a:prstGeom>
          </p:spPr>
          <p:txBody>
            <a:bodyPr anchor="ctr" rtlCol="false" tIns="50800" lIns="50800" bIns="50800" rIns="50800"/>
            <a:lstStyle/>
            <a:p>
              <a:pPr algn="ctr">
                <a:lnSpc>
                  <a:spcPts val="1925"/>
                </a:lnSpc>
              </a:pPr>
            </a:p>
          </p:txBody>
        </p:sp>
      </p:grpSp>
      <p:sp>
        <p:nvSpPr>
          <p:cNvPr name="Freeform 11" id="11"/>
          <p:cNvSpPr/>
          <p:nvPr/>
        </p:nvSpPr>
        <p:spPr>
          <a:xfrm flipH="false" flipV="false" rot="0">
            <a:off x="2414001" y="1771016"/>
            <a:ext cx="13235218" cy="7726059"/>
          </a:xfrm>
          <a:custGeom>
            <a:avLst/>
            <a:gdLst/>
            <a:ahLst/>
            <a:cxnLst/>
            <a:rect r="r" b="b" t="t" l="l"/>
            <a:pathLst>
              <a:path h="7726059" w="13235218">
                <a:moveTo>
                  <a:pt x="0" y="0"/>
                </a:moveTo>
                <a:lnTo>
                  <a:pt x="13235218" y="0"/>
                </a:lnTo>
                <a:lnTo>
                  <a:pt x="13235218" y="7726059"/>
                </a:lnTo>
                <a:lnTo>
                  <a:pt x="0" y="7726059"/>
                </a:lnTo>
                <a:lnTo>
                  <a:pt x="0" y="0"/>
                </a:lnTo>
                <a:close/>
              </a:path>
            </a:pathLst>
          </a:custGeom>
          <a:blipFill>
            <a:blip r:embed="rId5"/>
            <a:stretch>
              <a:fillRect l="0" t="0" r="0" b="0"/>
            </a:stretch>
          </a:blipFill>
        </p:spPr>
      </p:sp>
      <p:sp>
        <p:nvSpPr>
          <p:cNvPr name="TextBox 12" id="12"/>
          <p:cNvSpPr txBox="true"/>
          <p:nvPr/>
        </p:nvSpPr>
        <p:spPr>
          <a:xfrm rot="0">
            <a:off x="6961451" y="-455713"/>
            <a:ext cx="4575131" cy="587375"/>
          </a:xfrm>
          <a:prstGeom prst="rect">
            <a:avLst/>
          </a:prstGeom>
        </p:spPr>
        <p:txBody>
          <a:bodyPr anchor="t" rtlCol="false" tIns="0" lIns="0" bIns="0" rIns="0">
            <a:spAutoFit/>
          </a:bodyPr>
          <a:lstStyle/>
          <a:p>
            <a:pPr algn="ctr">
              <a:lnSpc>
                <a:spcPts val="4899"/>
              </a:lnSpc>
              <a:spcBef>
                <a:spcPct val="0"/>
              </a:spcBef>
            </a:pPr>
            <a:r>
              <a:rPr lang="en-US" sz="3499" spc="-286">
                <a:solidFill>
                  <a:srgbClr val="F1F0EC"/>
                </a:solidFill>
                <a:latin typeface="Nunito"/>
                <a:ea typeface="Nunito"/>
                <a:cs typeface="Nunito"/>
                <a:sym typeface="Nunito"/>
              </a:rPr>
              <a:t>Credit Card Information</a:t>
            </a:r>
          </a:p>
        </p:txBody>
      </p:sp>
      <p:sp>
        <p:nvSpPr>
          <p:cNvPr name="TextBox 13" id="13"/>
          <p:cNvSpPr txBox="true"/>
          <p:nvPr/>
        </p:nvSpPr>
        <p:spPr>
          <a:xfrm rot="0">
            <a:off x="6744044" y="780059"/>
            <a:ext cx="4575131" cy="587375"/>
          </a:xfrm>
          <a:prstGeom prst="rect">
            <a:avLst/>
          </a:prstGeom>
        </p:spPr>
        <p:txBody>
          <a:bodyPr anchor="t" rtlCol="false" tIns="0" lIns="0" bIns="0" rIns="0">
            <a:spAutoFit/>
          </a:bodyPr>
          <a:lstStyle/>
          <a:p>
            <a:pPr algn="ctr">
              <a:lnSpc>
                <a:spcPts val="4899"/>
              </a:lnSpc>
              <a:spcBef>
                <a:spcPct val="0"/>
              </a:spcBef>
            </a:pPr>
            <a:r>
              <a:rPr lang="en-US" sz="3499" spc="-286">
                <a:solidFill>
                  <a:srgbClr val="F1F0EC"/>
                </a:solidFill>
                <a:latin typeface="Nunito"/>
                <a:ea typeface="Nunito"/>
                <a:cs typeface="Nunito"/>
                <a:sym typeface="Nunito"/>
              </a:rPr>
              <a:t>Transaction Dataset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79114" y="-426768"/>
            <a:ext cx="19922994" cy="11527452"/>
            <a:chOff x="0" y="0"/>
            <a:chExt cx="5247208" cy="3036037"/>
          </a:xfrm>
        </p:grpSpPr>
        <p:sp>
          <p:nvSpPr>
            <p:cNvPr name="Freeform 3" id="3"/>
            <p:cNvSpPr/>
            <p:nvPr/>
          </p:nvSpPr>
          <p:spPr>
            <a:xfrm flipH="false" flipV="false" rot="0">
              <a:off x="0" y="0"/>
              <a:ext cx="5247208" cy="3036037"/>
            </a:xfrm>
            <a:custGeom>
              <a:avLst/>
              <a:gdLst/>
              <a:ahLst/>
              <a:cxnLst/>
              <a:rect r="r" b="b" t="t" l="l"/>
              <a:pathLst>
                <a:path h="3036037" w="5247208">
                  <a:moveTo>
                    <a:pt x="5829" y="0"/>
                  </a:moveTo>
                  <a:lnTo>
                    <a:pt x="5241379" y="0"/>
                  </a:lnTo>
                  <a:cubicBezTo>
                    <a:pt x="5242925" y="0"/>
                    <a:pt x="5244408" y="614"/>
                    <a:pt x="5245501" y="1707"/>
                  </a:cubicBezTo>
                  <a:cubicBezTo>
                    <a:pt x="5246594" y="2800"/>
                    <a:pt x="5247208" y="4283"/>
                    <a:pt x="5247208" y="5829"/>
                  </a:cubicBezTo>
                  <a:lnTo>
                    <a:pt x="5247208" y="3030208"/>
                  </a:lnTo>
                  <a:cubicBezTo>
                    <a:pt x="5247208" y="3031754"/>
                    <a:pt x="5246594" y="3033236"/>
                    <a:pt x="5245501" y="3034330"/>
                  </a:cubicBezTo>
                  <a:cubicBezTo>
                    <a:pt x="5244408" y="3035423"/>
                    <a:pt x="5242925" y="3036037"/>
                    <a:pt x="5241379" y="3036037"/>
                  </a:cubicBezTo>
                  <a:lnTo>
                    <a:pt x="5829" y="3036037"/>
                  </a:lnTo>
                  <a:cubicBezTo>
                    <a:pt x="4283" y="3036037"/>
                    <a:pt x="2800" y="3035423"/>
                    <a:pt x="1707" y="3034330"/>
                  </a:cubicBezTo>
                  <a:cubicBezTo>
                    <a:pt x="614" y="3033236"/>
                    <a:pt x="0" y="3031754"/>
                    <a:pt x="0" y="3030208"/>
                  </a:cubicBezTo>
                  <a:lnTo>
                    <a:pt x="0" y="5829"/>
                  </a:lnTo>
                  <a:cubicBezTo>
                    <a:pt x="0" y="4283"/>
                    <a:pt x="614" y="2800"/>
                    <a:pt x="1707" y="1707"/>
                  </a:cubicBezTo>
                  <a:cubicBezTo>
                    <a:pt x="2800" y="614"/>
                    <a:pt x="4283" y="0"/>
                    <a:pt x="5829" y="0"/>
                  </a:cubicBezTo>
                  <a:close/>
                </a:path>
              </a:pathLst>
            </a:custGeom>
            <a:solidFill>
              <a:srgbClr val="3A855D"/>
            </a:solidFill>
          </p:spPr>
        </p:sp>
        <p:sp>
          <p:nvSpPr>
            <p:cNvPr name="TextBox 4" id="4"/>
            <p:cNvSpPr txBox="true"/>
            <p:nvPr/>
          </p:nvSpPr>
          <p:spPr>
            <a:xfrm>
              <a:off x="0" y="85725"/>
              <a:ext cx="5247208" cy="2950312"/>
            </a:xfrm>
            <a:prstGeom prst="rect">
              <a:avLst/>
            </a:prstGeom>
          </p:spPr>
          <p:txBody>
            <a:bodyPr anchor="ctr" rtlCol="false" tIns="50800" lIns="50800" bIns="50800" rIns="50800"/>
            <a:lstStyle/>
            <a:p>
              <a:pPr algn="ctr">
                <a:lnSpc>
                  <a:spcPts val="1925"/>
                </a:lnSpc>
              </a:pPr>
            </a:p>
          </p:txBody>
        </p:sp>
      </p:grpSp>
      <p:grpSp>
        <p:nvGrpSpPr>
          <p:cNvPr name="Group 5" id="5"/>
          <p:cNvGrpSpPr/>
          <p:nvPr/>
        </p:nvGrpSpPr>
        <p:grpSpPr>
          <a:xfrm rot="0">
            <a:off x="-4918647" y="-5179195"/>
            <a:ext cx="6743981" cy="67439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0EC"/>
            </a:solidFill>
          </p:spPr>
        </p:sp>
        <p:sp>
          <p:nvSpPr>
            <p:cNvPr name="TextBox 7" id="7"/>
            <p:cNvSpPr txBox="true"/>
            <p:nvPr/>
          </p:nvSpPr>
          <p:spPr>
            <a:xfrm>
              <a:off x="76200" y="161925"/>
              <a:ext cx="660400" cy="574675"/>
            </a:xfrm>
            <a:prstGeom prst="rect">
              <a:avLst/>
            </a:prstGeom>
          </p:spPr>
          <p:txBody>
            <a:bodyPr anchor="ctr" rtlCol="false" tIns="50800" lIns="50800" bIns="50800" rIns="50800"/>
            <a:lstStyle/>
            <a:p>
              <a:pPr algn="ctr">
                <a:lnSpc>
                  <a:spcPts val="1925"/>
                </a:lnSpc>
              </a:pPr>
            </a:p>
          </p:txBody>
        </p:sp>
      </p:grpSp>
      <p:sp>
        <p:nvSpPr>
          <p:cNvPr name="Freeform 8" id="8"/>
          <p:cNvSpPr/>
          <p:nvPr/>
        </p:nvSpPr>
        <p:spPr>
          <a:xfrm flipH="false" flipV="false" rot="0">
            <a:off x="14968545" y="338195"/>
            <a:ext cx="2727726" cy="1926457"/>
          </a:xfrm>
          <a:custGeom>
            <a:avLst/>
            <a:gdLst/>
            <a:ahLst/>
            <a:cxnLst/>
            <a:rect r="r" b="b" t="t" l="l"/>
            <a:pathLst>
              <a:path h="1926457" w="2727726">
                <a:moveTo>
                  <a:pt x="0" y="0"/>
                </a:moveTo>
                <a:lnTo>
                  <a:pt x="2727726" y="0"/>
                </a:lnTo>
                <a:lnTo>
                  <a:pt x="2727726" y="1926456"/>
                </a:lnTo>
                <a:lnTo>
                  <a:pt x="0" y="1926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720664" y="4939571"/>
            <a:ext cx="9280789" cy="4655811"/>
          </a:xfrm>
          <a:custGeom>
            <a:avLst/>
            <a:gdLst/>
            <a:ahLst/>
            <a:cxnLst/>
            <a:rect r="r" b="b" t="t" l="l"/>
            <a:pathLst>
              <a:path h="4655811" w="9280789">
                <a:moveTo>
                  <a:pt x="0" y="0"/>
                </a:moveTo>
                <a:lnTo>
                  <a:pt x="9280788" y="0"/>
                </a:lnTo>
                <a:lnTo>
                  <a:pt x="9280788" y="4655811"/>
                </a:lnTo>
                <a:lnTo>
                  <a:pt x="0" y="4655811"/>
                </a:lnTo>
                <a:lnTo>
                  <a:pt x="0" y="0"/>
                </a:lnTo>
                <a:close/>
              </a:path>
            </a:pathLst>
          </a:custGeom>
          <a:blipFill>
            <a:blip r:embed="rId4"/>
            <a:stretch>
              <a:fillRect l="0" t="0" r="0" b="0"/>
            </a:stretch>
          </a:blipFill>
        </p:spPr>
      </p:sp>
      <p:sp>
        <p:nvSpPr>
          <p:cNvPr name="Freeform 10" id="10"/>
          <p:cNvSpPr/>
          <p:nvPr/>
        </p:nvSpPr>
        <p:spPr>
          <a:xfrm flipH="false" flipV="false" rot="0">
            <a:off x="1028700" y="2882380"/>
            <a:ext cx="7186342" cy="3880625"/>
          </a:xfrm>
          <a:custGeom>
            <a:avLst/>
            <a:gdLst/>
            <a:ahLst/>
            <a:cxnLst/>
            <a:rect r="r" b="b" t="t" l="l"/>
            <a:pathLst>
              <a:path h="3880625" w="7186342">
                <a:moveTo>
                  <a:pt x="0" y="0"/>
                </a:moveTo>
                <a:lnTo>
                  <a:pt x="7186342" y="0"/>
                </a:lnTo>
                <a:lnTo>
                  <a:pt x="7186342" y="3880624"/>
                </a:lnTo>
                <a:lnTo>
                  <a:pt x="0" y="3880624"/>
                </a:lnTo>
                <a:lnTo>
                  <a:pt x="0" y="0"/>
                </a:lnTo>
                <a:close/>
              </a:path>
            </a:pathLst>
          </a:custGeom>
          <a:blipFill>
            <a:blip r:embed="rId5"/>
            <a:stretch>
              <a:fillRect l="0" t="0" r="0" b="0"/>
            </a:stretch>
          </a:blipFill>
        </p:spPr>
      </p:sp>
      <p:sp>
        <p:nvSpPr>
          <p:cNvPr name="TextBox 11" id="11"/>
          <p:cNvSpPr txBox="true"/>
          <p:nvPr/>
        </p:nvSpPr>
        <p:spPr>
          <a:xfrm rot="0">
            <a:off x="3706538" y="1181100"/>
            <a:ext cx="11913588" cy="849406"/>
          </a:xfrm>
          <a:prstGeom prst="rect">
            <a:avLst/>
          </a:prstGeom>
        </p:spPr>
        <p:txBody>
          <a:bodyPr anchor="t" rtlCol="false" tIns="0" lIns="0" bIns="0" rIns="0">
            <a:spAutoFit/>
          </a:bodyPr>
          <a:lstStyle/>
          <a:p>
            <a:pPr algn="ctr">
              <a:lnSpc>
                <a:spcPts val="6352"/>
              </a:lnSpc>
            </a:pPr>
            <a:r>
              <a:rPr lang="en-US" b="true" sz="6617" spc="-542">
                <a:solidFill>
                  <a:srgbClr val="F1F0EC"/>
                </a:solidFill>
                <a:latin typeface="Nunito Bold"/>
                <a:ea typeface="Nunito Bold"/>
                <a:cs typeface="Nunito Bold"/>
                <a:sym typeface="Nunito Bold"/>
              </a:rPr>
              <a:t>Exploratory Data Analysis</a:t>
            </a:r>
          </a:p>
        </p:txBody>
      </p:sp>
      <p:sp>
        <p:nvSpPr>
          <p:cNvPr name="TextBox 12" id="12"/>
          <p:cNvSpPr txBox="true"/>
          <p:nvPr/>
        </p:nvSpPr>
        <p:spPr>
          <a:xfrm rot="0">
            <a:off x="1720923" y="7016651"/>
            <a:ext cx="5837448" cy="454025"/>
          </a:xfrm>
          <a:prstGeom prst="rect">
            <a:avLst/>
          </a:prstGeom>
        </p:spPr>
        <p:txBody>
          <a:bodyPr anchor="t" rtlCol="false" tIns="0" lIns="0" bIns="0" rIns="0">
            <a:spAutoFit/>
          </a:bodyPr>
          <a:lstStyle/>
          <a:p>
            <a:pPr algn="ctr">
              <a:lnSpc>
                <a:spcPts val="3796"/>
              </a:lnSpc>
              <a:spcBef>
                <a:spcPct val="0"/>
              </a:spcBef>
            </a:pPr>
            <a:r>
              <a:rPr lang="en-US" sz="2711" spc="-222">
                <a:solidFill>
                  <a:srgbClr val="F1F0EC"/>
                </a:solidFill>
                <a:latin typeface="Nunito"/>
                <a:ea typeface="Nunito"/>
                <a:cs typeface="Nunito"/>
                <a:sym typeface="Nunito"/>
              </a:rPr>
              <a:t>Number of Fraudulent Transactions by Year</a:t>
            </a:r>
          </a:p>
        </p:txBody>
      </p:sp>
      <p:sp>
        <p:nvSpPr>
          <p:cNvPr name="TextBox 13" id="13"/>
          <p:cNvSpPr txBox="true"/>
          <p:nvPr/>
        </p:nvSpPr>
        <p:spPr>
          <a:xfrm rot="0">
            <a:off x="8920574" y="4019402"/>
            <a:ext cx="9080879" cy="476220"/>
          </a:xfrm>
          <a:prstGeom prst="rect">
            <a:avLst/>
          </a:prstGeom>
        </p:spPr>
        <p:txBody>
          <a:bodyPr anchor="t" rtlCol="false" tIns="0" lIns="0" bIns="0" rIns="0">
            <a:spAutoFit/>
          </a:bodyPr>
          <a:lstStyle/>
          <a:p>
            <a:pPr algn="ctr">
              <a:lnSpc>
                <a:spcPts val="3925"/>
              </a:lnSpc>
              <a:spcBef>
                <a:spcPct val="0"/>
              </a:spcBef>
            </a:pPr>
            <a:r>
              <a:rPr lang="en-US" sz="2803" spc="-229">
                <a:solidFill>
                  <a:srgbClr val="F1F0EC"/>
                </a:solidFill>
                <a:latin typeface="Nunito"/>
                <a:ea typeface="Nunito"/>
                <a:cs typeface="Nunito"/>
                <a:sym typeface="Nunito"/>
              </a:rPr>
              <a:t>Number of Fraudulent Transactions by Hour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DAGj9S-K48o</dc:identifier>
  <dcterms:modified xsi:type="dcterms:W3CDTF">2011-08-01T06:04:30Z</dcterms:modified>
  <cp:revision>1</cp:revision>
  <dc:title>Research sem 2</dc:title>
</cp:coreProperties>
</file>